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5" r:id="rId1"/>
  </p:sldMasterIdLst>
  <p:notesMasterIdLst>
    <p:notesMasterId r:id="rId64"/>
  </p:notesMasterIdLst>
  <p:handoutMasterIdLst>
    <p:handoutMasterId r:id="rId65"/>
  </p:handoutMasterIdLst>
  <p:sldIdLst>
    <p:sldId id="256" r:id="rId2"/>
    <p:sldId id="259" r:id="rId3"/>
    <p:sldId id="362" r:id="rId4"/>
    <p:sldId id="486" r:id="rId5"/>
    <p:sldId id="481" r:id="rId6"/>
    <p:sldId id="482" r:id="rId7"/>
    <p:sldId id="483" r:id="rId8"/>
    <p:sldId id="484" r:id="rId9"/>
    <p:sldId id="361" r:id="rId10"/>
    <p:sldId id="373" r:id="rId11"/>
    <p:sldId id="374" r:id="rId12"/>
    <p:sldId id="375" r:id="rId13"/>
    <p:sldId id="376" r:id="rId14"/>
    <p:sldId id="325" r:id="rId15"/>
    <p:sldId id="326" r:id="rId16"/>
    <p:sldId id="378" r:id="rId17"/>
    <p:sldId id="379" r:id="rId18"/>
    <p:sldId id="381" r:id="rId19"/>
    <p:sldId id="382" r:id="rId20"/>
    <p:sldId id="383" r:id="rId21"/>
    <p:sldId id="389" r:id="rId22"/>
    <p:sldId id="390" r:id="rId23"/>
    <p:sldId id="334" r:id="rId24"/>
    <p:sldId id="399" r:id="rId25"/>
    <p:sldId id="400" r:id="rId26"/>
    <p:sldId id="401" r:id="rId27"/>
    <p:sldId id="403" r:id="rId28"/>
    <p:sldId id="407" r:id="rId29"/>
    <p:sldId id="408" r:id="rId30"/>
    <p:sldId id="409" r:id="rId31"/>
    <p:sldId id="411" r:id="rId32"/>
    <p:sldId id="415" r:id="rId33"/>
    <p:sldId id="416" r:id="rId34"/>
    <p:sldId id="417" r:id="rId35"/>
    <p:sldId id="419" r:id="rId36"/>
    <p:sldId id="423" r:id="rId37"/>
    <p:sldId id="424" r:id="rId38"/>
    <p:sldId id="426" r:id="rId39"/>
    <p:sldId id="433" r:id="rId40"/>
    <p:sldId id="434" r:id="rId41"/>
    <p:sldId id="436" r:id="rId42"/>
    <p:sldId id="441" r:id="rId43"/>
    <p:sldId id="442" r:id="rId44"/>
    <p:sldId id="444" r:id="rId45"/>
    <p:sldId id="352" r:id="rId46"/>
    <p:sldId id="448" r:id="rId47"/>
    <p:sldId id="355" r:id="rId48"/>
    <p:sldId id="449" r:id="rId49"/>
    <p:sldId id="450" r:id="rId50"/>
    <p:sldId id="451" r:id="rId51"/>
    <p:sldId id="365" r:id="rId52"/>
    <p:sldId id="457" r:id="rId53"/>
    <p:sldId id="458" r:id="rId54"/>
    <p:sldId id="366" r:id="rId55"/>
    <p:sldId id="462" r:id="rId56"/>
    <p:sldId id="463" r:id="rId57"/>
    <p:sldId id="464" r:id="rId58"/>
    <p:sldId id="468" r:id="rId59"/>
    <p:sldId id="469" r:id="rId60"/>
    <p:sldId id="367" r:id="rId61"/>
    <p:sldId id="471" r:id="rId62"/>
    <p:sldId id="368" r:id="rId63"/>
  </p:sldIdLst>
  <p:sldSz cx="9144000" cy="6858000" type="screen4x3"/>
  <p:notesSz cx="7077075" cy="9363075"/>
  <p:defaultTextStyle>
    <a:defPPr>
      <a:defRPr lang="en-US"/>
    </a:defPPr>
    <a:lvl1pPr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1pPr>
    <a:lvl2pPr marL="4572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2pPr>
    <a:lvl3pPr marL="9144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3pPr>
    <a:lvl4pPr marL="13716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4pPr>
    <a:lvl5pPr marL="1828800" algn="ctr" rtl="0" fontAlgn="base">
      <a:spcBef>
        <a:spcPct val="0"/>
      </a:spcBef>
      <a:spcAft>
        <a:spcPct val="0"/>
      </a:spcAft>
      <a:defRPr sz="4200" kern="1200">
        <a:solidFill>
          <a:srgbClr val="000000"/>
        </a:solidFill>
        <a:latin typeface="Gill Sans" charset="0"/>
        <a:ea typeface="Heiti SC Light" charset="0"/>
        <a:cs typeface="Heiti SC Light" charset="0"/>
        <a:sym typeface="Gill Sans" charset="0"/>
      </a:defRPr>
    </a:lvl5pPr>
    <a:lvl6pPr marL="2286000" algn="l" defTabSz="914400" rtl="0" eaLnBrk="1" latinLnBrk="0" hangingPunct="1">
      <a:defRPr sz="4200" kern="1200">
        <a:solidFill>
          <a:srgbClr val="000000"/>
        </a:solidFill>
        <a:latin typeface="Gill Sans" charset="0"/>
        <a:ea typeface="Heiti SC Light" charset="0"/>
        <a:cs typeface="Heiti SC Light" charset="0"/>
        <a:sym typeface="Gill Sans" charset="0"/>
      </a:defRPr>
    </a:lvl6pPr>
    <a:lvl7pPr marL="2743200" algn="l" defTabSz="914400" rtl="0" eaLnBrk="1" latinLnBrk="0" hangingPunct="1">
      <a:defRPr sz="4200" kern="1200">
        <a:solidFill>
          <a:srgbClr val="000000"/>
        </a:solidFill>
        <a:latin typeface="Gill Sans" charset="0"/>
        <a:ea typeface="Heiti SC Light" charset="0"/>
        <a:cs typeface="Heiti SC Light" charset="0"/>
        <a:sym typeface="Gill Sans" charset="0"/>
      </a:defRPr>
    </a:lvl7pPr>
    <a:lvl8pPr marL="3200400" algn="l" defTabSz="914400" rtl="0" eaLnBrk="1" latinLnBrk="0" hangingPunct="1">
      <a:defRPr sz="4200" kern="1200">
        <a:solidFill>
          <a:srgbClr val="000000"/>
        </a:solidFill>
        <a:latin typeface="Gill Sans" charset="0"/>
        <a:ea typeface="Heiti SC Light" charset="0"/>
        <a:cs typeface="Heiti SC Light" charset="0"/>
        <a:sym typeface="Gill Sans" charset="0"/>
      </a:defRPr>
    </a:lvl8pPr>
    <a:lvl9pPr marL="3657600" algn="l" defTabSz="914400" rtl="0" eaLnBrk="1" latinLnBrk="0" hangingPunct="1">
      <a:defRPr sz="4200" kern="1200">
        <a:solidFill>
          <a:srgbClr val="000000"/>
        </a:solidFill>
        <a:latin typeface="Gill Sans" charset="0"/>
        <a:ea typeface="Heiti SC Light" charset="0"/>
        <a:cs typeface="Heiti SC Light" charset="0"/>
        <a:sym typeface="Gill Sans" charset="0"/>
      </a:defRPr>
    </a:lvl9pPr>
  </p:defaultTextStyle>
  <p:extLst>
    <p:ext uri="{EFAFB233-063F-42B5-8137-9DF3F51BA10A}">
      <p15:sldGuideLst xmlns:p15="http://schemas.microsoft.com/office/powerpoint/2012/main">
        <p15:guide id="1" orient="horz" pos="1032" userDrawn="1">
          <p15:clr>
            <a:srgbClr val="A4A3A4"/>
          </p15:clr>
        </p15:guide>
        <p15:guide id="2" pos="5472" userDrawn="1">
          <p15:clr>
            <a:srgbClr val="A4A3A4"/>
          </p15:clr>
        </p15:guide>
        <p15:guide id="3" pos="288" userDrawn="1">
          <p15:clr>
            <a:srgbClr val="A4A3A4"/>
          </p15:clr>
        </p15:guide>
        <p15:guide id="4" orient="horz" pos="14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e Pocher" initials="LP" lastIdx="3" clrIdx="0">
    <p:extLst>
      <p:ext uri="{19B8F6BF-5375-455C-9EA6-DF929625EA0E}">
        <p15:presenceInfo xmlns:p15="http://schemas.microsoft.com/office/powerpoint/2012/main" userId="S::lpocher@portma.onmicrosoft.com::d6ae796e-9307-4acf-a217-001cefbe4d31" providerId="AD"/>
      </p:ext>
    </p:extLst>
  </p:cmAuthor>
  <p:cmAuthor id="2" name="Jennifer Pollard" initials="JP" lastIdx="2" clrIdx="1">
    <p:extLst>
      <p:ext uri="{19B8F6BF-5375-455C-9EA6-DF929625EA0E}">
        <p15:presenceInfo xmlns:p15="http://schemas.microsoft.com/office/powerpoint/2012/main" userId="Jennifer Pollard" providerId="None"/>
      </p:ext>
    </p:extLst>
  </p:cmAuthor>
  <p:cmAuthor id="3" name="Joel Soloway" initials="JS" lastIdx="1" clrIdx="2">
    <p:extLst>
      <p:ext uri="{19B8F6BF-5375-455C-9EA6-DF929625EA0E}">
        <p15:presenceInfo xmlns:p15="http://schemas.microsoft.com/office/powerpoint/2012/main" userId="3f4e53622e8d08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85BE"/>
    <a:srgbClr val="E1E7F2"/>
    <a:srgbClr val="6656A0"/>
    <a:srgbClr val="DC803B"/>
    <a:srgbClr val="63AC3B"/>
    <a:srgbClr val="00FDFF"/>
    <a:srgbClr val="FFFF66"/>
    <a:srgbClr val="C7AC3B"/>
    <a:srgbClr val="E15048"/>
    <a:srgbClr val="7FB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3" autoAdjust="0"/>
    <p:restoredTop sz="96671"/>
  </p:normalViewPr>
  <p:slideViewPr>
    <p:cSldViewPr snapToGrid="0" showGuides="1">
      <p:cViewPr varScale="1">
        <p:scale>
          <a:sx n="67" d="100"/>
          <a:sy n="67" d="100"/>
        </p:scale>
        <p:origin x="1352" y="40"/>
      </p:cViewPr>
      <p:guideLst>
        <p:guide orient="horz" pos="1032"/>
        <p:guide pos="5472"/>
        <p:guide pos="288"/>
        <p:guide orient="horz" pos="1416"/>
      </p:guideLst>
    </p:cSldViewPr>
  </p:slideViewPr>
  <p:outlineViewPr>
    <p:cViewPr>
      <p:scale>
        <a:sx n="33" d="100"/>
        <a:sy n="33" d="100"/>
      </p:scale>
      <p:origin x="0" y="-1015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Lst>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39.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2.xml"/><Relationship Id="rId47" Type="http://schemas.openxmlformats.org/officeDocument/2006/relationships/slide" Target="slides/slide47.xml"/><Relationship Id="rId50" Type="http://schemas.openxmlformats.org/officeDocument/2006/relationships/slide" Target="slides/slide50.xml"/><Relationship Id="rId55" Type="http://schemas.openxmlformats.org/officeDocument/2006/relationships/slide" Target="slides/slide55.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9" Type="http://schemas.openxmlformats.org/officeDocument/2006/relationships/slide" Target="slides/slide29.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40" Type="http://schemas.openxmlformats.org/officeDocument/2006/relationships/slide" Target="slides/slide40.xml"/><Relationship Id="rId45" Type="http://schemas.openxmlformats.org/officeDocument/2006/relationships/slide" Target="slides/slide45.xml"/><Relationship Id="rId53" Type="http://schemas.openxmlformats.org/officeDocument/2006/relationships/slide" Target="slides/slide53.xml"/><Relationship Id="rId58" Type="http://schemas.openxmlformats.org/officeDocument/2006/relationships/slide" Target="slides/slide58.xml"/><Relationship Id="rId5" Type="http://schemas.openxmlformats.org/officeDocument/2006/relationships/slide" Target="slides/slide5.xml"/><Relationship Id="rId61" Type="http://schemas.openxmlformats.org/officeDocument/2006/relationships/slide" Target="slides/slide61.xml"/><Relationship Id="rId19" Type="http://schemas.openxmlformats.org/officeDocument/2006/relationships/slide" Target="slides/slide1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48" Type="http://schemas.openxmlformats.org/officeDocument/2006/relationships/slide" Target="slides/slide48.xml"/><Relationship Id="rId56" Type="http://schemas.openxmlformats.org/officeDocument/2006/relationships/slide" Target="slides/slide56.xml"/><Relationship Id="rId8" Type="http://schemas.openxmlformats.org/officeDocument/2006/relationships/slide" Target="slides/slide8.xml"/><Relationship Id="rId51" Type="http://schemas.openxmlformats.org/officeDocument/2006/relationships/slide" Target="slides/slide51.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59" Type="http://schemas.openxmlformats.org/officeDocument/2006/relationships/slide" Target="slides/slide59.xml"/><Relationship Id="rId20" Type="http://schemas.openxmlformats.org/officeDocument/2006/relationships/slide" Target="slides/slide20.xml"/><Relationship Id="rId41" Type="http://schemas.openxmlformats.org/officeDocument/2006/relationships/slide" Target="slides/slide41.xml"/><Relationship Id="rId54" Type="http://schemas.openxmlformats.org/officeDocument/2006/relationships/slide" Target="slides/slide54.xml"/><Relationship Id="rId62" Type="http://schemas.openxmlformats.org/officeDocument/2006/relationships/slide" Target="slides/slide62.xml"/><Relationship Id="rId1" Type="http://schemas.openxmlformats.org/officeDocument/2006/relationships/slide" Target="slides/slide1.xml"/><Relationship Id="rId6" Type="http://schemas.openxmlformats.org/officeDocument/2006/relationships/slide" Target="slides/slide6.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49" Type="http://schemas.openxmlformats.org/officeDocument/2006/relationships/slide" Target="slides/slide49.xml"/><Relationship Id="rId57" Type="http://schemas.openxmlformats.org/officeDocument/2006/relationships/slide" Target="slides/slide57.xml"/><Relationship Id="rId10" Type="http://schemas.openxmlformats.org/officeDocument/2006/relationships/slide" Target="slides/slide10.xml"/><Relationship Id="rId31" Type="http://schemas.openxmlformats.org/officeDocument/2006/relationships/slide" Target="slides/slide31.xml"/><Relationship Id="rId44" Type="http://schemas.openxmlformats.org/officeDocument/2006/relationships/slide" Target="slides/slide44.xml"/><Relationship Id="rId52" Type="http://schemas.openxmlformats.org/officeDocument/2006/relationships/slide" Target="slides/slide52.xml"/><Relationship Id="rId60" Type="http://schemas.openxmlformats.org/officeDocument/2006/relationships/slide" Target="slides/slide6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11531AA5-C908-4411-B1AC-5C5A3A69F09B}" type="datetimeFigureOut">
              <a:rPr lang="en-US" smtClean="0"/>
              <a:t>3/24/2021</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FC604F0A-1310-43BD-AD6E-E420A609AD25}" type="slidenum">
              <a:rPr lang="en-US" smtClean="0"/>
              <a:t>‹#›</a:t>
            </a:fld>
            <a:endParaRPr lang="en-US"/>
          </a:p>
        </p:txBody>
      </p:sp>
    </p:spTree>
    <p:extLst>
      <p:ext uri="{BB962C8B-B14F-4D97-AF65-F5344CB8AC3E}">
        <p14:creationId xmlns:p14="http://schemas.microsoft.com/office/powerpoint/2010/main" val="139922337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15A27E82-6764-44AB-9541-7D47CB378F49}" type="datetimeFigureOut">
              <a:rPr lang="en-US" smtClean="0"/>
              <a:t>3/24/2021</a:t>
            </a:fld>
            <a:endParaRPr lang="en-US"/>
          </a:p>
        </p:txBody>
      </p:sp>
      <p:sp>
        <p:nvSpPr>
          <p:cNvPr id="4" name="Slide Image Placeholder 3"/>
          <p:cNvSpPr>
            <a:spLocks noGrp="1" noRot="1" noChangeAspect="1"/>
          </p:cNvSpPr>
          <p:nvPr>
            <p:ph type="sldImg" idx="2"/>
          </p:nvPr>
        </p:nvSpPr>
        <p:spPr>
          <a:xfrm>
            <a:off x="1431925" y="1169988"/>
            <a:ext cx="4213225"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55911F2B-07C2-43FD-A0CC-482B771AC42E}" type="slidenum">
              <a:rPr lang="en-US" smtClean="0"/>
              <a:t>‹#›</a:t>
            </a:fld>
            <a:endParaRPr lang="en-US"/>
          </a:p>
        </p:txBody>
      </p:sp>
    </p:spTree>
    <p:extLst>
      <p:ext uri="{BB962C8B-B14F-4D97-AF65-F5344CB8AC3E}">
        <p14:creationId xmlns:p14="http://schemas.microsoft.com/office/powerpoint/2010/main" val="253564266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a:t>
            </a:fld>
            <a:endParaRPr lang="en-US"/>
          </a:p>
        </p:txBody>
      </p:sp>
    </p:spTree>
    <p:extLst>
      <p:ext uri="{BB962C8B-B14F-4D97-AF65-F5344CB8AC3E}">
        <p14:creationId xmlns:p14="http://schemas.microsoft.com/office/powerpoint/2010/main" val="110806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12</a:t>
            </a:fld>
            <a:endParaRPr lang="en-US"/>
          </a:p>
        </p:txBody>
      </p:sp>
    </p:spTree>
    <p:extLst>
      <p:ext uri="{BB962C8B-B14F-4D97-AF65-F5344CB8AC3E}">
        <p14:creationId xmlns:p14="http://schemas.microsoft.com/office/powerpoint/2010/main" val="1407618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13</a:t>
            </a:fld>
            <a:endParaRPr lang="en-US"/>
          </a:p>
        </p:txBody>
      </p:sp>
    </p:spTree>
    <p:extLst>
      <p:ext uri="{BB962C8B-B14F-4D97-AF65-F5344CB8AC3E}">
        <p14:creationId xmlns:p14="http://schemas.microsoft.com/office/powerpoint/2010/main" val="2533231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14</a:t>
            </a:fld>
            <a:endParaRPr lang="en-US"/>
          </a:p>
        </p:txBody>
      </p:sp>
    </p:spTree>
    <p:extLst>
      <p:ext uri="{BB962C8B-B14F-4D97-AF65-F5344CB8AC3E}">
        <p14:creationId xmlns:p14="http://schemas.microsoft.com/office/powerpoint/2010/main" val="918030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15</a:t>
            </a:fld>
            <a:endParaRPr lang="en-US"/>
          </a:p>
        </p:txBody>
      </p:sp>
    </p:spTree>
    <p:extLst>
      <p:ext uri="{BB962C8B-B14F-4D97-AF65-F5344CB8AC3E}">
        <p14:creationId xmlns:p14="http://schemas.microsoft.com/office/powerpoint/2010/main" val="486403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16</a:t>
            </a:fld>
            <a:endParaRPr lang="en-US"/>
          </a:p>
        </p:txBody>
      </p:sp>
    </p:spTree>
    <p:extLst>
      <p:ext uri="{BB962C8B-B14F-4D97-AF65-F5344CB8AC3E}">
        <p14:creationId xmlns:p14="http://schemas.microsoft.com/office/powerpoint/2010/main" val="1560950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17</a:t>
            </a:fld>
            <a:endParaRPr lang="en-US"/>
          </a:p>
        </p:txBody>
      </p:sp>
    </p:spTree>
    <p:extLst>
      <p:ext uri="{BB962C8B-B14F-4D97-AF65-F5344CB8AC3E}">
        <p14:creationId xmlns:p14="http://schemas.microsoft.com/office/powerpoint/2010/main" val="282233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18</a:t>
            </a:fld>
            <a:endParaRPr lang="en-US"/>
          </a:p>
        </p:txBody>
      </p:sp>
    </p:spTree>
    <p:extLst>
      <p:ext uri="{BB962C8B-B14F-4D97-AF65-F5344CB8AC3E}">
        <p14:creationId xmlns:p14="http://schemas.microsoft.com/office/powerpoint/2010/main" val="1696392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19</a:t>
            </a:fld>
            <a:endParaRPr lang="en-US"/>
          </a:p>
        </p:txBody>
      </p:sp>
    </p:spTree>
    <p:extLst>
      <p:ext uri="{BB962C8B-B14F-4D97-AF65-F5344CB8AC3E}">
        <p14:creationId xmlns:p14="http://schemas.microsoft.com/office/powerpoint/2010/main" val="3035646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20</a:t>
            </a:fld>
            <a:endParaRPr lang="en-US"/>
          </a:p>
        </p:txBody>
      </p:sp>
    </p:spTree>
    <p:extLst>
      <p:ext uri="{BB962C8B-B14F-4D97-AF65-F5344CB8AC3E}">
        <p14:creationId xmlns:p14="http://schemas.microsoft.com/office/powerpoint/2010/main" val="982127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21</a:t>
            </a:fld>
            <a:endParaRPr lang="en-US"/>
          </a:p>
        </p:txBody>
      </p:sp>
    </p:spTree>
    <p:extLst>
      <p:ext uri="{BB962C8B-B14F-4D97-AF65-F5344CB8AC3E}">
        <p14:creationId xmlns:p14="http://schemas.microsoft.com/office/powerpoint/2010/main" val="271804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a:t>
            </a:fld>
            <a:endParaRPr lang="en-US"/>
          </a:p>
        </p:txBody>
      </p:sp>
    </p:spTree>
    <p:extLst>
      <p:ext uri="{BB962C8B-B14F-4D97-AF65-F5344CB8AC3E}">
        <p14:creationId xmlns:p14="http://schemas.microsoft.com/office/powerpoint/2010/main" val="2897202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22</a:t>
            </a:fld>
            <a:endParaRPr lang="en-US"/>
          </a:p>
        </p:txBody>
      </p:sp>
    </p:spTree>
    <p:extLst>
      <p:ext uri="{BB962C8B-B14F-4D97-AF65-F5344CB8AC3E}">
        <p14:creationId xmlns:p14="http://schemas.microsoft.com/office/powerpoint/2010/main" val="1465147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23</a:t>
            </a:fld>
            <a:endParaRPr lang="en-US"/>
          </a:p>
        </p:txBody>
      </p:sp>
    </p:spTree>
    <p:extLst>
      <p:ext uri="{BB962C8B-B14F-4D97-AF65-F5344CB8AC3E}">
        <p14:creationId xmlns:p14="http://schemas.microsoft.com/office/powerpoint/2010/main" val="2891858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24</a:t>
            </a:fld>
            <a:endParaRPr lang="en-US"/>
          </a:p>
        </p:txBody>
      </p:sp>
    </p:spTree>
    <p:extLst>
      <p:ext uri="{BB962C8B-B14F-4D97-AF65-F5344CB8AC3E}">
        <p14:creationId xmlns:p14="http://schemas.microsoft.com/office/powerpoint/2010/main" val="2633744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25</a:t>
            </a:fld>
            <a:endParaRPr lang="en-US"/>
          </a:p>
        </p:txBody>
      </p:sp>
    </p:spTree>
    <p:extLst>
      <p:ext uri="{BB962C8B-B14F-4D97-AF65-F5344CB8AC3E}">
        <p14:creationId xmlns:p14="http://schemas.microsoft.com/office/powerpoint/2010/main" val="1711483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26</a:t>
            </a:fld>
            <a:endParaRPr lang="en-US"/>
          </a:p>
        </p:txBody>
      </p:sp>
    </p:spTree>
    <p:extLst>
      <p:ext uri="{BB962C8B-B14F-4D97-AF65-F5344CB8AC3E}">
        <p14:creationId xmlns:p14="http://schemas.microsoft.com/office/powerpoint/2010/main" val="36121208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27</a:t>
            </a:fld>
            <a:endParaRPr lang="en-US"/>
          </a:p>
        </p:txBody>
      </p:sp>
    </p:spTree>
    <p:extLst>
      <p:ext uri="{BB962C8B-B14F-4D97-AF65-F5344CB8AC3E}">
        <p14:creationId xmlns:p14="http://schemas.microsoft.com/office/powerpoint/2010/main" val="1866518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28</a:t>
            </a:fld>
            <a:endParaRPr lang="en-US"/>
          </a:p>
        </p:txBody>
      </p:sp>
    </p:spTree>
    <p:extLst>
      <p:ext uri="{BB962C8B-B14F-4D97-AF65-F5344CB8AC3E}">
        <p14:creationId xmlns:p14="http://schemas.microsoft.com/office/powerpoint/2010/main" val="3743030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29</a:t>
            </a:fld>
            <a:endParaRPr lang="en-US"/>
          </a:p>
        </p:txBody>
      </p:sp>
    </p:spTree>
    <p:extLst>
      <p:ext uri="{BB962C8B-B14F-4D97-AF65-F5344CB8AC3E}">
        <p14:creationId xmlns:p14="http://schemas.microsoft.com/office/powerpoint/2010/main" val="692384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30</a:t>
            </a:fld>
            <a:endParaRPr lang="en-US"/>
          </a:p>
        </p:txBody>
      </p:sp>
    </p:spTree>
    <p:extLst>
      <p:ext uri="{BB962C8B-B14F-4D97-AF65-F5344CB8AC3E}">
        <p14:creationId xmlns:p14="http://schemas.microsoft.com/office/powerpoint/2010/main" val="1984278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31</a:t>
            </a:fld>
            <a:endParaRPr lang="en-US"/>
          </a:p>
        </p:txBody>
      </p:sp>
    </p:spTree>
    <p:extLst>
      <p:ext uri="{BB962C8B-B14F-4D97-AF65-F5344CB8AC3E}">
        <p14:creationId xmlns:p14="http://schemas.microsoft.com/office/powerpoint/2010/main" val="173629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a:t>
            </a:fld>
            <a:endParaRPr lang="en-US"/>
          </a:p>
        </p:txBody>
      </p:sp>
    </p:spTree>
    <p:extLst>
      <p:ext uri="{BB962C8B-B14F-4D97-AF65-F5344CB8AC3E}">
        <p14:creationId xmlns:p14="http://schemas.microsoft.com/office/powerpoint/2010/main" val="3370516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32</a:t>
            </a:fld>
            <a:endParaRPr lang="en-US"/>
          </a:p>
        </p:txBody>
      </p:sp>
    </p:spTree>
    <p:extLst>
      <p:ext uri="{BB962C8B-B14F-4D97-AF65-F5344CB8AC3E}">
        <p14:creationId xmlns:p14="http://schemas.microsoft.com/office/powerpoint/2010/main" val="2253200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33</a:t>
            </a:fld>
            <a:endParaRPr lang="en-US"/>
          </a:p>
        </p:txBody>
      </p:sp>
    </p:spTree>
    <p:extLst>
      <p:ext uri="{BB962C8B-B14F-4D97-AF65-F5344CB8AC3E}">
        <p14:creationId xmlns:p14="http://schemas.microsoft.com/office/powerpoint/2010/main" val="35440871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34</a:t>
            </a:fld>
            <a:endParaRPr lang="en-US"/>
          </a:p>
        </p:txBody>
      </p:sp>
    </p:spTree>
    <p:extLst>
      <p:ext uri="{BB962C8B-B14F-4D97-AF65-F5344CB8AC3E}">
        <p14:creationId xmlns:p14="http://schemas.microsoft.com/office/powerpoint/2010/main" val="35196826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35</a:t>
            </a:fld>
            <a:endParaRPr lang="en-US"/>
          </a:p>
        </p:txBody>
      </p:sp>
    </p:spTree>
    <p:extLst>
      <p:ext uri="{BB962C8B-B14F-4D97-AF65-F5344CB8AC3E}">
        <p14:creationId xmlns:p14="http://schemas.microsoft.com/office/powerpoint/2010/main" val="113198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36</a:t>
            </a:fld>
            <a:endParaRPr lang="en-US"/>
          </a:p>
        </p:txBody>
      </p:sp>
    </p:spTree>
    <p:extLst>
      <p:ext uri="{BB962C8B-B14F-4D97-AF65-F5344CB8AC3E}">
        <p14:creationId xmlns:p14="http://schemas.microsoft.com/office/powerpoint/2010/main" val="7149426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37</a:t>
            </a:fld>
            <a:endParaRPr lang="en-US"/>
          </a:p>
        </p:txBody>
      </p:sp>
    </p:spTree>
    <p:extLst>
      <p:ext uri="{BB962C8B-B14F-4D97-AF65-F5344CB8AC3E}">
        <p14:creationId xmlns:p14="http://schemas.microsoft.com/office/powerpoint/2010/main" val="37263999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38</a:t>
            </a:fld>
            <a:endParaRPr lang="en-US"/>
          </a:p>
        </p:txBody>
      </p:sp>
    </p:spTree>
    <p:extLst>
      <p:ext uri="{BB962C8B-B14F-4D97-AF65-F5344CB8AC3E}">
        <p14:creationId xmlns:p14="http://schemas.microsoft.com/office/powerpoint/2010/main" val="27100119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39</a:t>
            </a:fld>
            <a:endParaRPr lang="en-US"/>
          </a:p>
        </p:txBody>
      </p:sp>
    </p:spTree>
    <p:extLst>
      <p:ext uri="{BB962C8B-B14F-4D97-AF65-F5344CB8AC3E}">
        <p14:creationId xmlns:p14="http://schemas.microsoft.com/office/powerpoint/2010/main" val="11760692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40</a:t>
            </a:fld>
            <a:endParaRPr lang="en-US"/>
          </a:p>
        </p:txBody>
      </p:sp>
    </p:spTree>
    <p:extLst>
      <p:ext uri="{BB962C8B-B14F-4D97-AF65-F5344CB8AC3E}">
        <p14:creationId xmlns:p14="http://schemas.microsoft.com/office/powerpoint/2010/main" val="1089144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41</a:t>
            </a:fld>
            <a:endParaRPr lang="en-US"/>
          </a:p>
        </p:txBody>
      </p:sp>
    </p:spTree>
    <p:extLst>
      <p:ext uri="{BB962C8B-B14F-4D97-AF65-F5344CB8AC3E}">
        <p14:creationId xmlns:p14="http://schemas.microsoft.com/office/powerpoint/2010/main" val="4045330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6</a:t>
            </a:fld>
            <a:endParaRPr lang="en-US"/>
          </a:p>
        </p:txBody>
      </p:sp>
    </p:spTree>
    <p:extLst>
      <p:ext uri="{BB962C8B-B14F-4D97-AF65-F5344CB8AC3E}">
        <p14:creationId xmlns:p14="http://schemas.microsoft.com/office/powerpoint/2010/main" val="32885607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42</a:t>
            </a:fld>
            <a:endParaRPr lang="en-US"/>
          </a:p>
        </p:txBody>
      </p:sp>
    </p:spTree>
    <p:extLst>
      <p:ext uri="{BB962C8B-B14F-4D97-AF65-F5344CB8AC3E}">
        <p14:creationId xmlns:p14="http://schemas.microsoft.com/office/powerpoint/2010/main" val="15964362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43</a:t>
            </a:fld>
            <a:endParaRPr lang="en-US"/>
          </a:p>
        </p:txBody>
      </p:sp>
    </p:spTree>
    <p:extLst>
      <p:ext uri="{BB962C8B-B14F-4D97-AF65-F5344CB8AC3E}">
        <p14:creationId xmlns:p14="http://schemas.microsoft.com/office/powerpoint/2010/main" val="34263490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44</a:t>
            </a:fld>
            <a:endParaRPr lang="en-US"/>
          </a:p>
        </p:txBody>
      </p:sp>
    </p:spTree>
    <p:extLst>
      <p:ext uri="{BB962C8B-B14F-4D97-AF65-F5344CB8AC3E}">
        <p14:creationId xmlns:p14="http://schemas.microsoft.com/office/powerpoint/2010/main" val="1089431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45</a:t>
            </a:fld>
            <a:endParaRPr lang="en-US"/>
          </a:p>
        </p:txBody>
      </p:sp>
    </p:spTree>
    <p:extLst>
      <p:ext uri="{BB962C8B-B14F-4D97-AF65-F5344CB8AC3E}">
        <p14:creationId xmlns:p14="http://schemas.microsoft.com/office/powerpoint/2010/main" val="27098177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46</a:t>
            </a:fld>
            <a:endParaRPr lang="en-US"/>
          </a:p>
        </p:txBody>
      </p:sp>
    </p:spTree>
    <p:extLst>
      <p:ext uri="{BB962C8B-B14F-4D97-AF65-F5344CB8AC3E}">
        <p14:creationId xmlns:p14="http://schemas.microsoft.com/office/powerpoint/2010/main" val="36498227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47</a:t>
            </a:fld>
            <a:endParaRPr lang="en-US"/>
          </a:p>
        </p:txBody>
      </p:sp>
    </p:spTree>
    <p:extLst>
      <p:ext uri="{BB962C8B-B14F-4D97-AF65-F5344CB8AC3E}">
        <p14:creationId xmlns:p14="http://schemas.microsoft.com/office/powerpoint/2010/main" val="3347686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48</a:t>
            </a:fld>
            <a:endParaRPr lang="en-US"/>
          </a:p>
        </p:txBody>
      </p:sp>
    </p:spTree>
    <p:extLst>
      <p:ext uri="{BB962C8B-B14F-4D97-AF65-F5344CB8AC3E}">
        <p14:creationId xmlns:p14="http://schemas.microsoft.com/office/powerpoint/2010/main" val="21126098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49</a:t>
            </a:fld>
            <a:endParaRPr lang="en-US"/>
          </a:p>
        </p:txBody>
      </p:sp>
    </p:spTree>
    <p:extLst>
      <p:ext uri="{BB962C8B-B14F-4D97-AF65-F5344CB8AC3E}">
        <p14:creationId xmlns:p14="http://schemas.microsoft.com/office/powerpoint/2010/main" val="41260886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50</a:t>
            </a:fld>
            <a:endParaRPr lang="en-US"/>
          </a:p>
        </p:txBody>
      </p:sp>
    </p:spTree>
    <p:extLst>
      <p:ext uri="{BB962C8B-B14F-4D97-AF65-F5344CB8AC3E}">
        <p14:creationId xmlns:p14="http://schemas.microsoft.com/office/powerpoint/2010/main" val="40491505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51</a:t>
            </a:fld>
            <a:endParaRPr lang="en-US"/>
          </a:p>
        </p:txBody>
      </p:sp>
    </p:spTree>
    <p:extLst>
      <p:ext uri="{BB962C8B-B14F-4D97-AF65-F5344CB8AC3E}">
        <p14:creationId xmlns:p14="http://schemas.microsoft.com/office/powerpoint/2010/main" val="4101481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7</a:t>
            </a:fld>
            <a:endParaRPr lang="en-US"/>
          </a:p>
        </p:txBody>
      </p:sp>
    </p:spTree>
    <p:extLst>
      <p:ext uri="{BB962C8B-B14F-4D97-AF65-F5344CB8AC3E}">
        <p14:creationId xmlns:p14="http://schemas.microsoft.com/office/powerpoint/2010/main" val="13702718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52</a:t>
            </a:fld>
            <a:endParaRPr lang="en-US"/>
          </a:p>
        </p:txBody>
      </p:sp>
    </p:spTree>
    <p:extLst>
      <p:ext uri="{BB962C8B-B14F-4D97-AF65-F5344CB8AC3E}">
        <p14:creationId xmlns:p14="http://schemas.microsoft.com/office/powerpoint/2010/main" val="5434675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53</a:t>
            </a:fld>
            <a:endParaRPr lang="en-US"/>
          </a:p>
        </p:txBody>
      </p:sp>
    </p:spTree>
    <p:extLst>
      <p:ext uri="{BB962C8B-B14F-4D97-AF65-F5344CB8AC3E}">
        <p14:creationId xmlns:p14="http://schemas.microsoft.com/office/powerpoint/2010/main" val="21697285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54</a:t>
            </a:fld>
            <a:endParaRPr lang="en-US"/>
          </a:p>
        </p:txBody>
      </p:sp>
    </p:spTree>
    <p:extLst>
      <p:ext uri="{BB962C8B-B14F-4D97-AF65-F5344CB8AC3E}">
        <p14:creationId xmlns:p14="http://schemas.microsoft.com/office/powerpoint/2010/main" val="642674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55</a:t>
            </a:fld>
            <a:endParaRPr lang="en-US"/>
          </a:p>
        </p:txBody>
      </p:sp>
    </p:spTree>
    <p:extLst>
      <p:ext uri="{BB962C8B-B14F-4D97-AF65-F5344CB8AC3E}">
        <p14:creationId xmlns:p14="http://schemas.microsoft.com/office/powerpoint/2010/main" val="14431338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56</a:t>
            </a:fld>
            <a:endParaRPr lang="en-US"/>
          </a:p>
        </p:txBody>
      </p:sp>
    </p:spTree>
    <p:extLst>
      <p:ext uri="{BB962C8B-B14F-4D97-AF65-F5344CB8AC3E}">
        <p14:creationId xmlns:p14="http://schemas.microsoft.com/office/powerpoint/2010/main" val="27258530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57</a:t>
            </a:fld>
            <a:endParaRPr lang="en-US"/>
          </a:p>
        </p:txBody>
      </p:sp>
    </p:spTree>
    <p:extLst>
      <p:ext uri="{BB962C8B-B14F-4D97-AF65-F5344CB8AC3E}">
        <p14:creationId xmlns:p14="http://schemas.microsoft.com/office/powerpoint/2010/main" val="35127408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58</a:t>
            </a:fld>
            <a:endParaRPr lang="en-US"/>
          </a:p>
        </p:txBody>
      </p:sp>
    </p:spTree>
    <p:extLst>
      <p:ext uri="{BB962C8B-B14F-4D97-AF65-F5344CB8AC3E}">
        <p14:creationId xmlns:p14="http://schemas.microsoft.com/office/powerpoint/2010/main" val="24910024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59</a:t>
            </a:fld>
            <a:endParaRPr lang="en-US"/>
          </a:p>
        </p:txBody>
      </p:sp>
    </p:spTree>
    <p:extLst>
      <p:ext uri="{BB962C8B-B14F-4D97-AF65-F5344CB8AC3E}">
        <p14:creationId xmlns:p14="http://schemas.microsoft.com/office/powerpoint/2010/main" val="26748955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60</a:t>
            </a:fld>
            <a:endParaRPr lang="en-US"/>
          </a:p>
        </p:txBody>
      </p:sp>
    </p:spTree>
    <p:extLst>
      <p:ext uri="{BB962C8B-B14F-4D97-AF65-F5344CB8AC3E}">
        <p14:creationId xmlns:p14="http://schemas.microsoft.com/office/powerpoint/2010/main" val="290187907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61</a:t>
            </a:fld>
            <a:endParaRPr lang="en-US"/>
          </a:p>
        </p:txBody>
      </p:sp>
    </p:spTree>
    <p:extLst>
      <p:ext uri="{BB962C8B-B14F-4D97-AF65-F5344CB8AC3E}">
        <p14:creationId xmlns:p14="http://schemas.microsoft.com/office/powerpoint/2010/main" val="46637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8</a:t>
            </a:fld>
            <a:endParaRPr lang="en-US"/>
          </a:p>
        </p:txBody>
      </p:sp>
    </p:spTree>
    <p:extLst>
      <p:ext uri="{BB962C8B-B14F-4D97-AF65-F5344CB8AC3E}">
        <p14:creationId xmlns:p14="http://schemas.microsoft.com/office/powerpoint/2010/main" val="1548671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9</a:t>
            </a:fld>
            <a:endParaRPr lang="en-US"/>
          </a:p>
        </p:txBody>
      </p:sp>
    </p:spTree>
    <p:extLst>
      <p:ext uri="{BB962C8B-B14F-4D97-AF65-F5344CB8AC3E}">
        <p14:creationId xmlns:p14="http://schemas.microsoft.com/office/powerpoint/2010/main" val="417250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10</a:t>
            </a:fld>
            <a:endParaRPr lang="en-US"/>
          </a:p>
        </p:txBody>
      </p:sp>
    </p:spTree>
    <p:extLst>
      <p:ext uri="{BB962C8B-B14F-4D97-AF65-F5344CB8AC3E}">
        <p14:creationId xmlns:p14="http://schemas.microsoft.com/office/powerpoint/2010/main" val="796208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5911F2B-07C2-43FD-A0CC-482B771AC42E}" type="slidenum">
              <a:rPr lang="en-US" smtClean="0"/>
              <a:t>11</a:t>
            </a:fld>
            <a:endParaRPr lang="en-US"/>
          </a:p>
        </p:txBody>
      </p:sp>
    </p:spTree>
    <p:extLst>
      <p:ext uri="{BB962C8B-B14F-4D97-AF65-F5344CB8AC3E}">
        <p14:creationId xmlns:p14="http://schemas.microsoft.com/office/powerpoint/2010/main" val="233272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48574" y="3804250"/>
            <a:ext cx="8246852" cy="1008733"/>
          </a:xfrm>
          <a:prstGeom prst="rect">
            <a:avLst/>
          </a:prstGeo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[DOCUMENT TITLE]</a:t>
            </a:r>
          </a:p>
        </p:txBody>
      </p:sp>
      <p:sp>
        <p:nvSpPr>
          <p:cNvPr id="14" name="Picture Placeholder 13">
            <a:extLst>
              <a:ext uri="{FF2B5EF4-FFF2-40B4-BE49-F238E27FC236}">
                <a16:creationId xmlns:a16="http://schemas.microsoft.com/office/drawing/2014/main" id="{4DC98767-A10A-4DE0-8376-B133184AF17F}"/>
              </a:ext>
            </a:extLst>
          </p:cNvPr>
          <p:cNvSpPr>
            <a:spLocks noGrp="1"/>
          </p:cNvSpPr>
          <p:nvPr>
            <p:ph type="pic" sz="quarter" idx="10" hasCustomPrompt="1"/>
          </p:nvPr>
        </p:nvSpPr>
        <p:spPr>
          <a:xfrm>
            <a:off x="2536166" y="1173193"/>
            <a:ext cx="4071668" cy="1880558"/>
          </a:xfrm>
          <a:prstGeom prst="rect">
            <a:avLst/>
          </a:prstGeom>
        </p:spPr>
        <p:txBody>
          <a:bodyPr anchor="t"/>
          <a:lstStyle>
            <a:lvl1pPr algn="ctr">
              <a:defRPr/>
            </a:lvl1pPr>
          </a:lstStyle>
          <a:p>
            <a:r>
              <a:rPr lang="en-US" dirty="0"/>
              <a:t>[CLIENT LOGO]</a:t>
            </a:r>
          </a:p>
          <a:p>
            <a:endParaRPr lang="en-US" dirty="0"/>
          </a:p>
          <a:p>
            <a:endParaRPr lang="en-US" dirty="0"/>
          </a:p>
          <a:p>
            <a:endParaRPr lang="en-US" dirty="0"/>
          </a:p>
        </p:txBody>
      </p:sp>
      <p:sp>
        <p:nvSpPr>
          <p:cNvPr id="4" name="Text Placeholder 3">
            <a:extLst>
              <a:ext uri="{FF2B5EF4-FFF2-40B4-BE49-F238E27FC236}">
                <a16:creationId xmlns:a16="http://schemas.microsoft.com/office/drawing/2014/main" id="{1DE13094-706A-4D00-AD7C-170DB75E1CE2}"/>
              </a:ext>
            </a:extLst>
          </p:cNvPr>
          <p:cNvSpPr>
            <a:spLocks noGrp="1"/>
          </p:cNvSpPr>
          <p:nvPr>
            <p:ph type="body" sz="quarter" idx="11" hasCustomPrompt="1"/>
          </p:nvPr>
        </p:nvSpPr>
        <p:spPr>
          <a:xfrm>
            <a:off x="448574" y="4899713"/>
            <a:ext cx="8246851" cy="429076"/>
          </a:xfrm>
          <a:prstGeom prst="rect">
            <a:avLst/>
          </a:prstGeom>
        </p:spPr>
        <p:txBody>
          <a:bodyPr anchor="b"/>
          <a:lstStyle>
            <a:lvl1pPr algn="ctr">
              <a:defRPr sz="1800">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a:t>[DOCUMENT SUB-TITLE]</a:t>
            </a:r>
          </a:p>
        </p:txBody>
      </p:sp>
      <p:sp>
        <p:nvSpPr>
          <p:cNvPr id="7" name="Text Placeholder 6">
            <a:extLst>
              <a:ext uri="{FF2B5EF4-FFF2-40B4-BE49-F238E27FC236}">
                <a16:creationId xmlns:a16="http://schemas.microsoft.com/office/drawing/2014/main" id="{262FE986-0E15-4E32-B492-E9CDF8BA53CB}"/>
              </a:ext>
            </a:extLst>
          </p:cNvPr>
          <p:cNvSpPr>
            <a:spLocks noGrp="1"/>
          </p:cNvSpPr>
          <p:nvPr>
            <p:ph type="body" sz="quarter" idx="12" hasCustomPrompt="1"/>
          </p:nvPr>
        </p:nvSpPr>
        <p:spPr>
          <a:xfrm>
            <a:off x="448574" y="5387196"/>
            <a:ext cx="8246851" cy="429075"/>
          </a:xfrm>
          <a:prstGeom prst="rect">
            <a:avLst/>
          </a:prstGeom>
        </p:spPr>
        <p:txBody>
          <a:bodyPr/>
          <a:lstStyle>
            <a:lvl1pPr algn="ctr">
              <a:defRPr sz="1400"/>
            </a:lvl1pPr>
          </a:lstStyle>
          <a:p>
            <a:pPr lvl="0"/>
            <a:r>
              <a:rPr lang="en-US" sz="1800" dirty="0">
                <a:latin typeface="Arial" panose="020B0604020202020204" pitchFamily="34" charset="0"/>
                <a:cs typeface="Arial" panose="020B0604020202020204" pitchFamily="34" charset="0"/>
              </a:rPr>
              <a:t>[OTHER TITLE TEXT]</a:t>
            </a:r>
            <a:endParaRPr lang="en-US" dirty="0"/>
          </a:p>
        </p:txBody>
      </p:sp>
    </p:spTree>
    <p:extLst>
      <p:ext uri="{BB962C8B-B14F-4D97-AF65-F5344CB8AC3E}">
        <p14:creationId xmlns:p14="http://schemas.microsoft.com/office/powerpoint/2010/main" val="3368973796"/>
      </p:ext>
    </p:extLst>
  </p:cSld>
  <p:clrMapOvr>
    <a:masterClrMapping/>
  </p:clrMapOvr>
  <p:transition/>
  <p:hf hdr="0" dt="0"/>
  <p:extLst>
    <p:ext uri="{DCECCB84-F9BA-43D5-87BE-67443E8EF086}">
      <p15:sldGuideLst xmlns:p15="http://schemas.microsoft.com/office/powerpoint/2012/main">
        <p15:guide id="1" orient="horz" pos="408">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Title 3"/>
          <p:cNvSpPr>
            <a:spLocks noGrp="1" noChangeArrowheads="1"/>
          </p:cNvSpPr>
          <p:nvPr>
            <p:ph type="title"/>
          </p:nvPr>
        </p:nvSpPr>
        <p:spPr>
          <a:xfrm>
            <a:off x="457200" y="336431"/>
            <a:ext cx="8246852" cy="569343"/>
          </a:xfrm>
          <a:prstGeom prst="rect">
            <a:avLst/>
          </a:prstGeom>
          <a:ln/>
        </p:spPr>
        <p:txBody>
          <a:bodyPr anchor="ctr">
            <a:normAutofit/>
          </a:bodyPr>
          <a:lstStyle>
            <a:lvl1pPr algn="ctr">
              <a:defRPr b="1">
                <a:solidFill>
                  <a:schemeClr val="tx1"/>
                </a:solidFill>
                <a:latin typeface="+mn-lt"/>
                <a:cs typeface="Arial Bold" panose="020B0704020202020204" pitchFamily="34" charset="0"/>
              </a:defRPr>
            </a:lvl1pPr>
          </a:lstStyle>
          <a:p>
            <a:r>
              <a:rPr lang="en-US" altLang="en-US">
                <a:latin typeface="Arial" panose="020B0604020202020204" pitchFamily="34" charset="0"/>
                <a:sym typeface="Arial" panose="020B0604020202020204" pitchFamily="34" charset="0"/>
              </a:rPr>
              <a:t>Click to edit Master title style</a:t>
            </a:r>
            <a:endParaRPr lang="en-US" altLang="en-US" dirty="0">
              <a:latin typeface="Arial" panose="020B0604020202020204" pitchFamily="34" charset="0"/>
              <a:ea typeface="Heiti SC Light" charset="0"/>
              <a:cs typeface="Heiti SC Light" charset="0"/>
              <a:sym typeface="Arial" panose="020B0604020202020204" pitchFamily="34" charset="0"/>
            </a:endParaRPr>
          </a:p>
        </p:txBody>
      </p:sp>
      <p:cxnSp>
        <p:nvCxnSpPr>
          <p:cNvPr id="5" name="Straight Connector 4">
            <a:extLst>
              <a:ext uri="{FF2B5EF4-FFF2-40B4-BE49-F238E27FC236}">
                <a16:creationId xmlns:a16="http://schemas.microsoft.com/office/drawing/2014/main" id="{15876203-EDC1-4848-97AD-5875152DC2BE}"/>
              </a:ext>
            </a:extLst>
          </p:cNvPr>
          <p:cNvCxnSpPr>
            <a:cxnSpLocks/>
          </p:cNvCxnSpPr>
          <p:nvPr/>
        </p:nvCxnSpPr>
        <p:spPr bwMode="auto">
          <a:xfrm>
            <a:off x="2553419" y="905774"/>
            <a:ext cx="4123427" cy="0"/>
          </a:xfrm>
          <a:prstGeom prst="line">
            <a:avLst/>
          </a:prstGeom>
          <a:solidFill>
            <a:schemeClr val="accent1"/>
          </a:solidFill>
          <a:ln w="25400" cap="flat" cmpd="sng" algn="ctr">
            <a:solidFill>
              <a:srgbClr val="222C4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Slide Number Placeholder 5">
            <a:extLst>
              <a:ext uri="{FF2B5EF4-FFF2-40B4-BE49-F238E27FC236}">
                <a16:creationId xmlns:a16="http://schemas.microsoft.com/office/drawing/2014/main" id="{6A065D4B-9990-714E-85EC-C38BBB1CA6A5}"/>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114533596"/>
      </p:ext>
    </p:extLst>
  </p:cSld>
  <p:clrMapOvr>
    <a:masterClrMapping/>
  </p:clrMapOvr>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5D89242-2B8A-7348-9B59-0C78C780AB3B}"/>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938022766"/>
      </p:ext>
    </p:extLst>
  </p:cSld>
  <p:clrMapOvr>
    <a:masterClrMapping/>
  </p:clrMapOvr>
  <p:transition/>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3171038"/>
            <a:ext cx="9143999" cy="1389675"/>
          </a:xfrm>
          <a:prstGeom prst="rect">
            <a:avLst/>
          </a:prstGeom>
        </p:spPr>
        <p:txBody>
          <a:bodyPr anchor="ct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 y="4836160"/>
            <a:ext cx="9144001" cy="1472391"/>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drawing of a face&#10;&#10;Description automatically generated">
            <a:extLst>
              <a:ext uri="{FF2B5EF4-FFF2-40B4-BE49-F238E27FC236}">
                <a16:creationId xmlns:a16="http://schemas.microsoft.com/office/drawing/2014/main" id="{C2B08BEB-B13C-412E-ACAE-D67B01CB3D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7657766" y="1957552"/>
            <a:ext cx="680334" cy="1022211"/>
          </a:xfrm>
          <a:prstGeom prst="rect">
            <a:avLst/>
          </a:prstGeom>
        </p:spPr>
      </p:pic>
      <p:cxnSp>
        <p:nvCxnSpPr>
          <p:cNvPr id="9" name="Straight Connector 8">
            <a:extLst>
              <a:ext uri="{FF2B5EF4-FFF2-40B4-BE49-F238E27FC236}">
                <a16:creationId xmlns:a16="http://schemas.microsoft.com/office/drawing/2014/main" id="{BC89A8D7-2519-435D-894F-76CDDDFE56BA}"/>
              </a:ext>
            </a:extLst>
          </p:cNvPr>
          <p:cNvCxnSpPr>
            <a:cxnSpLocks/>
          </p:cNvCxnSpPr>
          <p:nvPr userDrawn="1"/>
        </p:nvCxnSpPr>
        <p:spPr bwMode="auto">
          <a:xfrm>
            <a:off x="7981983" y="110801"/>
            <a:ext cx="0" cy="1771339"/>
          </a:xfrm>
          <a:prstGeom prst="line">
            <a:avLst/>
          </a:prstGeom>
          <a:solidFill>
            <a:schemeClr val="accent1"/>
          </a:solidFill>
          <a:ln w="35560" cap="flat" cmpd="sng" algn="ctr">
            <a:solidFill>
              <a:srgbClr val="282D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7769899"/>
      </p:ext>
    </p:extLst>
  </p:cSld>
  <p:clrMapOvr>
    <a:masterClrMapping/>
  </p:clrMapOvr>
  <p:transition/>
  <p:hf hdr="0" dt="0"/>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lgn="l">
              <a:defRPr sz="1600" i="1">
                <a:solidFill>
                  <a:schemeClr val="tx1">
                    <a:lumMod val="50000"/>
                    <a:lumOff val="50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Slide Number Placeholder 5">
            <a:extLst>
              <a:ext uri="{FF2B5EF4-FFF2-40B4-BE49-F238E27FC236}">
                <a16:creationId xmlns:a16="http://schemas.microsoft.com/office/drawing/2014/main" id="{96CE6765-2D59-7148-A29E-7407D1F12D5D}"/>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987531840"/>
      </p:ext>
    </p:extLst>
  </p:cSld>
  <p:clrMapOvr>
    <a:masterClrMapping/>
  </p:clrMapOvr>
  <p:transition/>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Rectangle 5"/>
          <p:cNvSpPr/>
          <p:nvPr userDrawn="1"/>
        </p:nvSpPr>
        <p:spPr bwMode="auto">
          <a:xfrm>
            <a:off x="0" y="1219199"/>
            <a:ext cx="9144000" cy="4581525"/>
          </a:xfrm>
          <a:prstGeom prst="rect">
            <a:avLst/>
          </a:prstGeom>
          <a:solidFill>
            <a:schemeClr val="bg1"/>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Heiti SC Light" charset="0"/>
              <a:cs typeface="Heiti SC Light" charset="0"/>
              <a:sym typeface="Gill Sans" charset="0"/>
            </a:endParaRPr>
          </a:p>
        </p:txBody>
      </p:sp>
      <p:sp>
        <p:nvSpPr>
          <p:cNvPr id="3" name="Content Placeholder 2"/>
          <p:cNvSpPr>
            <a:spLocks noGrp="1"/>
          </p:cNvSpPr>
          <p:nvPr>
            <p:ph idx="1"/>
          </p:nvPr>
        </p:nvSpPr>
        <p:spPr>
          <a:xfrm>
            <a:off x="628650" y="1459832"/>
            <a:ext cx="7886700" cy="4717131"/>
          </a:xfrm>
          <a:prstGeom prst="rect">
            <a:avLst/>
          </a:prstGeom>
        </p:spPr>
        <p:txBody>
          <a:bodyPr>
            <a:normAutofit/>
          </a:bodyPr>
          <a:lstStyle>
            <a:lvl1pPr>
              <a:spcBef>
                <a:spcPts val="1800"/>
              </a:spcBef>
              <a:spcAft>
                <a:spcPts val="0"/>
              </a:spcAft>
              <a:defRPr/>
            </a:lvl1pPr>
            <a:lvl2pPr marL="515938" indent="-238125">
              <a:spcBef>
                <a:spcPts val="1200"/>
              </a:spcBef>
              <a:spcAft>
                <a:spcPts val="0"/>
              </a:spcAft>
              <a:buFont typeface="Arial" panose="020B0604020202020204" pitchFamily="34" charset="0"/>
              <a:buChar char="•"/>
              <a:tabLst/>
              <a:defRPr sz="1800"/>
            </a:lvl2pPr>
            <a:lvl3pPr marL="862013" indent="-177800">
              <a:spcBef>
                <a:spcPts val="800"/>
              </a:spcBef>
              <a:spcAft>
                <a:spcPts val="0"/>
              </a:spcAft>
              <a:buFont typeface="Wingdings" pitchFamily="2" charset="2"/>
              <a:buChar char="§"/>
              <a:tabLst/>
              <a:defRPr sz="1600"/>
            </a:lvl3pPr>
            <a:lvl4pPr marL="1200150" indent="-179388">
              <a:spcBef>
                <a:spcPts val="600"/>
              </a:spcBef>
              <a:spcAft>
                <a:spcPts val="0"/>
              </a:spcAft>
              <a:buSzPct val="100000"/>
              <a:buFont typeface="Courier New" panose="02070309020205020404" pitchFamily="49" charset="0"/>
              <a:buChar char="o"/>
              <a:tabLst/>
              <a:defRPr sz="1600"/>
            </a:lvl4pPr>
            <a:lvl5pPr marL="1666875" indent="-238125">
              <a:spcBef>
                <a:spcPts val="300"/>
              </a:spcBef>
              <a:spcAft>
                <a:spcPts val="0"/>
              </a:spcAft>
              <a:tabLs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noChangeArrowheads="1"/>
          </p:cNvSpPr>
          <p:nvPr>
            <p:ph type="title"/>
          </p:nvPr>
        </p:nvSpPr>
        <p:spPr>
          <a:xfrm>
            <a:off x="457200" y="198263"/>
            <a:ext cx="8604250" cy="1047442"/>
          </a:xfrm>
          <a:prstGeom prst="rect">
            <a:avLst/>
          </a:prstGeom>
          <a:ln/>
        </p:spPr>
        <p:txBody>
          <a:bodyPr anchor="ctr">
            <a:normAutofit/>
          </a:bodyPr>
          <a:lstStyle>
            <a:lvl1pPr algn="l">
              <a:lnSpc>
                <a:spcPct val="90000"/>
              </a:lnSpc>
              <a:spcBef>
                <a:spcPts val="200"/>
              </a:spcBef>
              <a:defRPr>
                <a:solidFill>
                  <a:schemeClr val="bg1"/>
                </a:solidFill>
              </a:defRPr>
            </a:lvl1pPr>
          </a:lstStyle>
          <a:p>
            <a:r>
              <a:rPr lang="en-US" altLang="en-US">
                <a:latin typeface="Arial" panose="020B0604020202020204" pitchFamily="34" charset="0"/>
                <a:sym typeface="Arial" panose="020B0604020202020204" pitchFamily="34" charset="0"/>
              </a:rPr>
              <a:t>Click to edit Master title style</a:t>
            </a:r>
            <a:endParaRPr lang="en-US" altLang="en-US" dirty="0">
              <a:latin typeface="Arial" panose="020B0604020202020204" pitchFamily="34" charset="0"/>
              <a:ea typeface="Heiti SC Light" charset="0"/>
              <a:cs typeface="Heiti SC Light" charset="0"/>
              <a:sym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id="{6F899A71-0233-2E4B-8F87-62C1F1FDC27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28806" y="198263"/>
            <a:ext cx="1310395" cy="1048316"/>
          </a:xfrm>
          <a:prstGeom prst="rect">
            <a:avLst/>
          </a:prstGeom>
        </p:spPr>
      </p:pic>
      <p:sp>
        <p:nvSpPr>
          <p:cNvPr id="8" name="Slide Number Placeholder 5">
            <a:extLst>
              <a:ext uri="{FF2B5EF4-FFF2-40B4-BE49-F238E27FC236}">
                <a16:creationId xmlns:a16="http://schemas.microsoft.com/office/drawing/2014/main" id="{716AB33F-FDDC-3545-931E-2CD48815ED9D}"/>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184699414"/>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4140679"/>
            <a:ext cx="7886700" cy="421796"/>
          </a:xfrm>
          <a:prstGeom prst="rect">
            <a:avLst/>
          </a:prstGeom>
        </p:spPr>
        <p:txBody>
          <a:bodyPr anchor="b"/>
          <a:lstStyle>
            <a:lvl1pPr algn="l">
              <a:defRPr sz="1600" i="1">
                <a:solidFill>
                  <a:schemeClr val="tx1">
                    <a:lumMod val="50000"/>
                    <a:lumOff val="50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0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8" name="Slide Number Placeholder 5">
            <a:extLst>
              <a:ext uri="{FF2B5EF4-FFF2-40B4-BE49-F238E27FC236}">
                <a16:creationId xmlns:a16="http://schemas.microsoft.com/office/drawing/2014/main" id="{D933AF93-CB52-4C47-A79F-1EDDBEDF1E18}"/>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
        <p:nvSpPr>
          <p:cNvPr id="10" name="Picture Placeholder 13">
            <a:extLst>
              <a:ext uri="{FF2B5EF4-FFF2-40B4-BE49-F238E27FC236}">
                <a16:creationId xmlns:a16="http://schemas.microsoft.com/office/drawing/2014/main" id="{69D3F466-9A28-C244-98EF-7F6822E03EF4}"/>
              </a:ext>
            </a:extLst>
          </p:cNvPr>
          <p:cNvSpPr>
            <a:spLocks noGrp="1"/>
          </p:cNvSpPr>
          <p:nvPr>
            <p:ph type="pic" sz="quarter" idx="10" hasCustomPrompt="1"/>
          </p:nvPr>
        </p:nvSpPr>
        <p:spPr>
          <a:xfrm>
            <a:off x="2536166" y="1173193"/>
            <a:ext cx="4071668" cy="1880558"/>
          </a:xfrm>
          <a:prstGeom prst="rect">
            <a:avLst/>
          </a:prstGeom>
        </p:spPr>
        <p:txBody>
          <a:bodyPr anchor="t"/>
          <a:lstStyle>
            <a:lvl1pPr algn="ctr">
              <a:defRPr/>
            </a:lvl1pPr>
          </a:lstStyle>
          <a:p>
            <a:r>
              <a:rPr lang="en-US" dirty="0"/>
              <a:t>[CLIENT LOGO]</a:t>
            </a:r>
          </a:p>
          <a:p>
            <a:endParaRPr lang="en-US" dirty="0"/>
          </a:p>
          <a:p>
            <a:endParaRPr lang="en-US" dirty="0"/>
          </a:p>
          <a:p>
            <a:endParaRPr lang="en-US" dirty="0"/>
          </a:p>
        </p:txBody>
      </p:sp>
    </p:spTree>
    <p:extLst>
      <p:ext uri="{BB962C8B-B14F-4D97-AF65-F5344CB8AC3E}">
        <p14:creationId xmlns:p14="http://schemas.microsoft.com/office/powerpoint/2010/main" val="3033613346"/>
      </p:ext>
    </p:extLst>
  </p:cSld>
  <p:clrMapOvr>
    <a:masterClrMapping/>
  </p:clrMapOvr>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362456"/>
            <a:ext cx="8246853" cy="4831760"/>
          </a:xfrm>
          <a:prstGeom prst="rect">
            <a:avLst/>
          </a:prstGeom>
        </p:spPr>
        <p:txBody>
          <a:bodyPr>
            <a:noAutofit/>
          </a:bodyPr>
          <a:lstStyle>
            <a:lvl1pPr>
              <a:spcBef>
                <a:spcPts val="1800"/>
              </a:spcBef>
              <a:spcAft>
                <a:spcPts val="0"/>
              </a:spcAft>
              <a:defRPr/>
            </a:lvl1pPr>
            <a:lvl2pPr marL="460375" indent="-169863">
              <a:spcBef>
                <a:spcPts val="1200"/>
              </a:spcBef>
              <a:spcAft>
                <a:spcPts val="0"/>
              </a:spcAft>
              <a:buFont typeface="Arial" panose="020B0604020202020204" pitchFamily="34" charset="0"/>
              <a:buChar char="•"/>
              <a:tabLst/>
              <a:defRPr/>
            </a:lvl2pPr>
            <a:lvl3pPr marL="920750" indent="-168275">
              <a:spcBef>
                <a:spcPts val="600"/>
              </a:spcBef>
              <a:spcAft>
                <a:spcPts val="0"/>
              </a:spcAft>
              <a:buFont typeface="Courier New" panose="02070309020205020404" pitchFamily="49" charset="0"/>
              <a:buChar char="o"/>
              <a:tabLst/>
              <a:defRPr/>
            </a:lvl3pPr>
            <a:lvl4pPr marL="1373188" indent="-179388">
              <a:spcBef>
                <a:spcPts val="300"/>
              </a:spcBef>
              <a:spcAft>
                <a:spcPts val="0"/>
              </a:spcAft>
              <a:buFont typeface="Arial" panose="020B0604020202020204" pitchFamily="34" charset="0"/>
              <a:buChar char="»"/>
              <a:tabLst/>
              <a:defRPr sz="1200"/>
            </a:lvl4pPr>
            <a:lvl5pPr>
              <a:spcBef>
                <a:spcPts val="180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itle 3"/>
          <p:cNvSpPr>
            <a:spLocks noGrp="1" noChangeArrowheads="1"/>
          </p:cNvSpPr>
          <p:nvPr>
            <p:ph type="title"/>
          </p:nvPr>
        </p:nvSpPr>
        <p:spPr>
          <a:xfrm>
            <a:off x="457200" y="281567"/>
            <a:ext cx="6933898" cy="697357"/>
          </a:xfrm>
          <a:prstGeom prst="rect">
            <a:avLst/>
          </a:prstGeom>
          <a:ln/>
        </p:spPr>
        <p:txBody>
          <a:bodyPr anchor="ctr">
            <a:noAutofit/>
          </a:bodyPr>
          <a:lstStyle>
            <a:lvl1pPr algn="l">
              <a:lnSpc>
                <a:spcPct val="95000"/>
              </a:lnSpc>
              <a:defRPr sz="2000" b="0">
                <a:solidFill>
                  <a:schemeClr val="tx1"/>
                </a:solidFill>
                <a:latin typeface="+mn-lt"/>
                <a:cs typeface="Arial Bold" panose="020B0704020202020204" pitchFamily="34" charset="0"/>
              </a:defRPr>
            </a:lvl1pPr>
          </a:lstStyle>
          <a:p>
            <a:r>
              <a:rPr lang="en-US" altLang="en-US" dirty="0">
                <a:latin typeface="Arial" panose="020B0604020202020204" pitchFamily="34" charset="0"/>
                <a:sym typeface="Arial" panose="020B0604020202020204" pitchFamily="34" charset="0"/>
              </a:rPr>
              <a:t>Click to edit Master title style</a:t>
            </a:r>
            <a:endParaRPr lang="en-US" altLang="en-US" dirty="0">
              <a:latin typeface="Arial" panose="020B0604020202020204" pitchFamily="34" charset="0"/>
              <a:ea typeface="Heiti SC Light" charset="0"/>
              <a:cs typeface="Heiti SC Light" charset="0"/>
              <a:sym typeface="Arial" panose="020B0604020202020204" pitchFamily="34" charset="0"/>
            </a:endParaRPr>
          </a:p>
        </p:txBody>
      </p:sp>
      <p:cxnSp>
        <p:nvCxnSpPr>
          <p:cNvPr id="5" name="Straight Connector 4">
            <a:extLst>
              <a:ext uri="{FF2B5EF4-FFF2-40B4-BE49-F238E27FC236}">
                <a16:creationId xmlns:a16="http://schemas.microsoft.com/office/drawing/2014/main" id="{15876203-EDC1-4848-97AD-5875152DC2BE}"/>
              </a:ext>
            </a:extLst>
          </p:cNvPr>
          <p:cNvCxnSpPr>
            <a:cxnSpLocks/>
          </p:cNvCxnSpPr>
          <p:nvPr/>
        </p:nvCxnSpPr>
        <p:spPr bwMode="auto">
          <a:xfrm>
            <a:off x="457199" y="1033790"/>
            <a:ext cx="8246853" cy="0"/>
          </a:xfrm>
          <a:prstGeom prst="line">
            <a:avLst/>
          </a:prstGeom>
          <a:solidFill>
            <a:schemeClr val="accent1"/>
          </a:solidFill>
          <a:ln w="25400" cap="flat" cmpd="sng" algn="ctr">
            <a:solidFill>
              <a:srgbClr val="222C4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9" name="Slide Number Placeholder 5">
            <a:extLst>
              <a:ext uri="{FF2B5EF4-FFF2-40B4-BE49-F238E27FC236}">
                <a16:creationId xmlns:a16="http://schemas.microsoft.com/office/drawing/2014/main" id="{E84C744C-61B1-1A4E-A937-A8A046C03BAB}"/>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
        <p:nvSpPr>
          <p:cNvPr id="10" name="TextBox 9">
            <a:extLst>
              <a:ext uri="{FF2B5EF4-FFF2-40B4-BE49-F238E27FC236}">
                <a16:creationId xmlns:a16="http://schemas.microsoft.com/office/drawing/2014/main" id="{48955FF8-6C54-774A-AC33-18EF9284F32F}"/>
              </a:ext>
            </a:extLst>
          </p:cNvPr>
          <p:cNvSpPr txBox="1"/>
          <p:nvPr userDrawn="1"/>
        </p:nvSpPr>
        <p:spPr>
          <a:xfrm>
            <a:off x="7391098" y="281566"/>
            <a:ext cx="1312954" cy="697359"/>
          </a:xfrm>
          <a:prstGeom prst="rect">
            <a:avLst/>
          </a:prstGeom>
          <a:noFill/>
        </p:spPr>
        <p:txBody>
          <a:bodyPr wrap="square" rtlCol="0"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dirty="0">
                <a:latin typeface="+mj-lt"/>
              </a:rPr>
              <a:t>Liqueur </a:t>
            </a:r>
            <a:br>
              <a:rPr lang="en-US" sz="1400" dirty="0">
                <a:latin typeface="+mj-lt"/>
              </a:rPr>
            </a:br>
            <a:r>
              <a:rPr lang="en-US" sz="1400" dirty="0">
                <a:latin typeface="+mj-lt"/>
              </a:rPr>
              <a:t>Sampling</a:t>
            </a:r>
          </a:p>
        </p:txBody>
      </p:sp>
    </p:spTree>
    <p:extLst>
      <p:ext uri="{BB962C8B-B14F-4D97-AF65-F5344CB8AC3E}">
        <p14:creationId xmlns:p14="http://schemas.microsoft.com/office/powerpoint/2010/main" val="3937913628"/>
      </p:ext>
    </p:extLst>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39946" y="327804"/>
            <a:ext cx="4132053"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692650" y="327804"/>
            <a:ext cx="4132053" cy="5563409"/>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692651" y="327803"/>
            <a:ext cx="4132172" cy="5563409"/>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91502F62-006D-A54B-A2C4-25795B4EFEA9}"/>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183505450"/>
      </p:ext>
    </p:extLst>
  </p:cSld>
  <p:clrMapOvr>
    <a:masterClrMapping/>
  </p:clrMapOvr>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39946" y="327804"/>
            <a:ext cx="4132053"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692650" y="327803"/>
            <a:ext cx="4132053" cy="2648308"/>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692651" y="327803"/>
            <a:ext cx="4132172" cy="2648307"/>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6">
            <a:extLst>
              <a:ext uri="{FF2B5EF4-FFF2-40B4-BE49-F238E27FC236}">
                <a16:creationId xmlns:a16="http://schemas.microsoft.com/office/drawing/2014/main" id="{3C4C9583-2415-4745-AF13-07D82A1ED5B4}"/>
              </a:ext>
            </a:extLst>
          </p:cNvPr>
          <p:cNvSpPr/>
          <p:nvPr/>
        </p:nvSpPr>
        <p:spPr bwMode="auto">
          <a:xfrm>
            <a:off x="4692650" y="3242905"/>
            <a:ext cx="4132053" cy="2648307"/>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4692651" y="3242906"/>
            <a:ext cx="4132172" cy="2648308"/>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B3329DF2-7893-E441-9FD4-B0CE3FBA57A0}"/>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1830809440"/>
      </p:ext>
    </p:extLst>
  </p:cSld>
  <p:clrMapOvr>
    <a:masterClrMapping/>
  </p:clrMapOvr>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39946" y="327804"/>
            <a:ext cx="4132053"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692770" y="2976110"/>
            <a:ext cx="4132053" cy="266796"/>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692651" y="327803"/>
            <a:ext cx="4132172" cy="2648307"/>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4692651" y="3242906"/>
            <a:ext cx="4132172" cy="2648308"/>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5">
            <a:extLst>
              <a:ext uri="{FF2B5EF4-FFF2-40B4-BE49-F238E27FC236}">
                <a16:creationId xmlns:a16="http://schemas.microsoft.com/office/drawing/2014/main" id="{0C542E69-93BF-6D45-83A8-9FA266A50DB7}"/>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977479854"/>
      </p:ext>
    </p:extLst>
  </p:cSld>
  <p:clrMapOvr>
    <a:masterClrMapping/>
  </p:clrMapOvr>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813540" y="327804"/>
            <a:ext cx="3873260"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457200" y="327804"/>
            <a:ext cx="4132053" cy="5563409"/>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457201" y="327803"/>
            <a:ext cx="4132172" cy="5563409"/>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84A4E20D-111F-124E-95DF-DC760E5B5612}"/>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3338639227"/>
      </p:ext>
    </p:extLst>
  </p:cSld>
  <p:clrMapOvr>
    <a:masterClrMapping/>
  </p:clrMapOvr>
  <p:transition/>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936465" y="327804"/>
            <a:ext cx="3758961"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517465" y="327803"/>
            <a:ext cx="4132053" cy="2648308"/>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517466" y="327803"/>
            <a:ext cx="4132172" cy="2648307"/>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6">
            <a:extLst>
              <a:ext uri="{FF2B5EF4-FFF2-40B4-BE49-F238E27FC236}">
                <a16:creationId xmlns:a16="http://schemas.microsoft.com/office/drawing/2014/main" id="{3C4C9583-2415-4745-AF13-07D82A1ED5B4}"/>
              </a:ext>
            </a:extLst>
          </p:cNvPr>
          <p:cNvSpPr/>
          <p:nvPr/>
        </p:nvSpPr>
        <p:spPr bwMode="auto">
          <a:xfrm>
            <a:off x="517465" y="3242905"/>
            <a:ext cx="4132053" cy="2648307"/>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517466" y="3242906"/>
            <a:ext cx="4132172" cy="2648308"/>
          </a:xfrm>
          <a:prstGeom prst="rect">
            <a:avLst/>
          </a:prstGeom>
        </p:spPr>
        <p:txBody>
          <a:bodyPr/>
          <a:lstStyle>
            <a:lvl1pPr>
              <a:spcBef>
                <a:spcPts val="1800"/>
              </a:spcBef>
              <a:defRPr>
                <a:solidFill>
                  <a:schemeClr val="bg1"/>
                </a:solidFill>
              </a:defRPr>
            </a:lvl1pPr>
            <a:lvl2pPr marL="742950" indent="-285750">
              <a:spcBef>
                <a:spcPts val="1200"/>
              </a:spcBef>
              <a:buClr>
                <a:schemeClr val="bg2"/>
              </a:buClr>
              <a:buFont typeface="Arial" panose="020B0604020202020204" pitchFamily="34" charset="0"/>
              <a:buChar char="•"/>
              <a:defRPr>
                <a:solidFill>
                  <a:schemeClr val="bg1"/>
                </a:solidFill>
              </a:defRPr>
            </a:lvl2pPr>
            <a:lvl3pPr marL="1143000" indent="-228600">
              <a:spcBef>
                <a:spcPts val="600"/>
              </a:spcBef>
              <a:buClr>
                <a:schemeClr val="bg2"/>
              </a:buClr>
              <a:buFont typeface="Courier New" panose="02070309020205020404" pitchFamily="49" charset="0"/>
              <a:buChar char="o"/>
              <a:defRPr>
                <a:solidFill>
                  <a:schemeClr val="bg1"/>
                </a:solidFill>
              </a:defRPr>
            </a:lvl3pPr>
            <a:lvl4pPr marL="1600200" indent="-228600">
              <a:buClr>
                <a:schemeClr val="bg2"/>
              </a:buClr>
              <a:buFont typeface="Arial" panose="020B0604020202020204" pitchFamily="34" charset="0"/>
              <a:buChar char="»"/>
              <a:defRPr sz="1200">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Slide Number Placeholder 5">
            <a:extLst>
              <a:ext uri="{FF2B5EF4-FFF2-40B4-BE49-F238E27FC236}">
                <a16:creationId xmlns:a16="http://schemas.microsoft.com/office/drawing/2014/main" id="{E8E32770-FAF7-174F-90FA-D6A94F0096F6}"/>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2582076838"/>
      </p:ext>
    </p:extLst>
  </p:cSld>
  <p:clrMapOvr>
    <a:masterClrMapping/>
  </p:clrMapOvr>
  <p:transition/>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45DAB01-1C57-4A5A-A323-ECDD54DF0BB1}"/>
              </a:ext>
            </a:extLst>
          </p:cNvPr>
          <p:cNvSpPr>
            <a:spLocks noGrp="1"/>
          </p:cNvSpPr>
          <p:nvPr>
            <p:ph type="body" sz="quarter" idx="11"/>
          </p:nvPr>
        </p:nvSpPr>
        <p:spPr>
          <a:xfrm>
            <a:off x="4873923" y="327804"/>
            <a:ext cx="3769745" cy="5563409"/>
          </a:xfrm>
          <a:prstGeom prst="rect">
            <a:avLst/>
          </a:prstGeom>
        </p:spPr>
        <p:txBody>
          <a:bodyPr/>
          <a:lstStyle>
            <a:lvl1pPr>
              <a:spcBef>
                <a:spcPts val="1800"/>
              </a:spcBef>
              <a:defRPr/>
            </a:lvl1pPr>
            <a:lvl2pPr marL="742950" indent="-285750">
              <a:spcBef>
                <a:spcPts val="1200"/>
              </a:spcBef>
              <a:buFont typeface="Arial" panose="020B0604020202020204" pitchFamily="34" charset="0"/>
              <a:buChar char="•"/>
              <a:defRPr/>
            </a:lvl2pPr>
            <a:lvl3pPr marL="1143000" indent="-228600">
              <a:spcBef>
                <a:spcPts val="600"/>
              </a:spcBef>
              <a:buFont typeface="Courier New" panose="02070309020205020404" pitchFamily="49" charset="0"/>
              <a:buChar char="o"/>
              <a:defRPr/>
            </a:lvl3pPr>
            <a:lvl4pPr marL="1600200" indent="-228600">
              <a:buFont typeface="Arial" panose="020B0604020202020204" pitchFamily="34" charset="0"/>
              <a:buChar char="»"/>
              <a:defRPr sz="120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Rectangle 5">
            <a:extLst>
              <a:ext uri="{FF2B5EF4-FFF2-40B4-BE49-F238E27FC236}">
                <a16:creationId xmlns:a16="http://schemas.microsoft.com/office/drawing/2014/main" id="{2B52B84F-C2D0-42AE-951D-DCF208457E40}"/>
              </a:ext>
            </a:extLst>
          </p:cNvPr>
          <p:cNvSpPr/>
          <p:nvPr/>
        </p:nvSpPr>
        <p:spPr bwMode="auto">
          <a:xfrm>
            <a:off x="500332" y="2976110"/>
            <a:ext cx="4132053" cy="266796"/>
          </a:xfrm>
          <a:prstGeom prst="rect">
            <a:avLst/>
          </a:prstGeom>
          <a:solidFill>
            <a:srgbClr val="222C4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bg1"/>
              </a:solidFill>
              <a:effectLst/>
              <a:latin typeface="Gill Sans" charset="0"/>
              <a:ea typeface="Heiti SC Light" charset="0"/>
              <a:cs typeface="Heiti SC Light" charset="0"/>
              <a:sym typeface="Gill Sans" charset="0"/>
            </a:endParaRPr>
          </a:p>
        </p:txBody>
      </p:sp>
      <p:sp>
        <p:nvSpPr>
          <p:cNvPr id="8" name="Text Placeholder 4">
            <a:extLst>
              <a:ext uri="{FF2B5EF4-FFF2-40B4-BE49-F238E27FC236}">
                <a16:creationId xmlns:a16="http://schemas.microsoft.com/office/drawing/2014/main" id="{060FB4E1-A3DD-4D62-86F1-46BD3C31A430}"/>
              </a:ext>
            </a:extLst>
          </p:cNvPr>
          <p:cNvSpPr>
            <a:spLocks noGrp="1"/>
          </p:cNvSpPr>
          <p:nvPr>
            <p:ph type="body" sz="quarter" idx="12"/>
          </p:nvPr>
        </p:nvSpPr>
        <p:spPr>
          <a:xfrm>
            <a:off x="500213" y="327803"/>
            <a:ext cx="4132172" cy="2648307"/>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4">
            <a:extLst>
              <a:ext uri="{FF2B5EF4-FFF2-40B4-BE49-F238E27FC236}">
                <a16:creationId xmlns:a16="http://schemas.microsoft.com/office/drawing/2014/main" id="{6087B1A0-5172-4F16-9E70-23C4D1FC9265}"/>
              </a:ext>
            </a:extLst>
          </p:cNvPr>
          <p:cNvSpPr>
            <a:spLocks noGrp="1"/>
          </p:cNvSpPr>
          <p:nvPr>
            <p:ph type="body" sz="quarter" idx="13"/>
          </p:nvPr>
        </p:nvSpPr>
        <p:spPr>
          <a:xfrm>
            <a:off x="500213" y="3242906"/>
            <a:ext cx="4132172" cy="2648308"/>
          </a:xfrm>
          <a:prstGeom prst="rect">
            <a:avLst/>
          </a:prstGeom>
        </p:spPr>
        <p:txBody>
          <a:bodyPr/>
          <a:lstStyle>
            <a:lvl1pPr>
              <a:spcBef>
                <a:spcPts val="1800"/>
              </a:spcBef>
              <a:defRPr>
                <a:solidFill>
                  <a:schemeClr val="tx1"/>
                </a:solidFill>
              </a:defRPr>
            </a:lvl1pPr>
            <a:lvl2pPr marL="742950" indent="-285750">
              <a:spcBef>
                <a:spcPts val="1200"/>
              </a:spcBef>
              <a:buClr>
                <a:schemeClr val="tx1"/>
              </a:buClr>
              <a:buFont typeface="Arial" panose="020B0604020202020204" pitchFamily="34" charset="0"/>
              <a:buChar char="•"/>
              <a:defRPr>
                <a:solidFill>
                  <a:schemeClr val="tx1"/>
                </a:solidFill>
              </a:defRPr>
            </a:lvl2pPr>
            <a:lvl3pPr marL="1143000" indent="-228600">
              <a:spcBef>
                <a:spcPts val="600"/>
              </a:spcBef>
              <a:buClr>
                <a:schemeClr val="tx1"/>
              </a:buClr>
              <a:buFont typeface="Courier New" panose="02070309020205020404" pitchFamily="49" charset="0"/>
              <a:buChar char="o"/>
              <a:defRPr>
                <a:solidFill>
                  <a:schemeClr val="tx1"/>
                </a:solidFill>
              </a:defRPr>
            </a:lvl3pPr>
            <a:lvl4pPr marL="1600200" indent="-228600">
              <a:buClr>
                <a:schemeClr val="tx1"/>
              </a:buClr>
              <a:buFont typeface="Arial" panose="020B0604020202020204" pitchFamily="34" charset="0"/>
              <a:buChar char="»"/>
              <a:defRPr sz="12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Slide Number Placeholder 5">
            <a:extLst>
              <a:ext uri="{FF2B5EF4-FFF2-40B4-BE49-F238E27FC236}">
                <a16:creationId xmlns:a16="http://schemas.microsoft.com/office/drawing/2014/main" id="{33AF6898-89B7-0242-B4C4-38C992D78D1C}"/>
              </a:ext>
            </a:extLst>
          </p:cNvPr>
          <p:cNvSpPr>
            <a:spLocks noGrp="1"/>
          </p:cNvSpPr>
          <p:nvPr>
            <p:ph type="sldNum" sz="quarter" idx="4"/>
          </p:nvPr>
        </p:nvSpPr>
        <p:spPr>
          <a:xfrm>
            <a:off x="7086600" y="6677173"/>
            <a:ext cx="2057400" cy="182563"/>
          </a:xfrm>
          <a:prstGeom prst="rect">
            <a:avLst/>
          </a:prstGeom>
        </p:spPr>
        <p:txBody>
          <a:bodyPr vert="horz" lIns="91440" tIns="45720" rIns="91440" bIns="45720" rtlCol="0" anchor="ctr"/>
          <a:lstStyle>
            <a:lvl1pPr algn="r">
              <a:defRPr sz="800">
                <a:solidFill>
                  <a:schemeClr val="bg1">
                    <a:lumMod val="95000"/>
                  </a:schemeClr>
                </a:solidFill>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3292494121"/>
      </p:ext>
    </p:extLst>
  </p:cSld>
  <p:clrMapOvr>
    <a:masterClrMapping/>
  </p:clrMapOvr>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025FE13-8740-40F3-A589-B1272FE82700}"/>
              </a:ext>
            </a:extLst>
          </p:cNvPr>
          <p:cNvPicPr>
            <a:picLocks noChangeAspect="1"/>
          </p:cNvPicPr>
          <p:nvPr/>
        </p:nvPicPr>
        <p:blipFill>
          <a:blip r:embed="rId16"/>
          <a:stretch>
            <a:fillRect/>
          </a:stretch>
        </p:blipFill>
        <p:spPr>
          <a:xfrm>
            <a:off x="0" y="6201669"/>
            <a:ext cx="9144000" cy="681036"/>
          </a:xfrm>
          <a:prstGeom prst="rect">
            <a:avLst/>
          </a:prstGeom>
        </p:spPr>
      </p:pic>
      <p:sp>
        <p:nvSpPr>
          <p:cNvPr id="9" name="Rectangle 2">
            <a:extLst>
              <a:ext uri="{FF2B5EF4-FFF2-40B4-BE49-F238E27FC236}">
                <a16:creationId xmlns:a16="http://schemas.microsoft.com/office/drawing/2014/main" id="{E63D0BAF-691D-4F77-89C2-4D0ADA1FE8DE}"/>
              </a:ext>
            </a:extLst>
          </p:cNvPr>
          <p:cNvSpPr>
            <a:spLocks/>
          </p:cNvSpPr>
          <p:nvPr/>
        </p:nvSpPr>
        <p:spPr bwMode="auto">
          <a:xfrm>
            <a:off x="0" y="6659681"/>
            <a:ext cx="3194785" cy="200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chemeClr val="tx1"/>
                </a:solidFill>
                <a:round/>
                <a:headEnd type="none" w="med" len="med"/>
                <a:tailEnd type="none" w="med" len="med"/>
              </a14:hiddenLine>
            </a:ext>
          </a:extLst>
        </p:spPr>
        <p:txBody>
          <a:bodyPr wrap="none" lIns="38100" tIns="38100" rIns="38100" bIns="38100" anchor="ctr">
            <a:spAutoFit/>
          </a:bodyPr>
          <a:lstStyle>
            <a:lvl1pPr algn="l">
              <a:defRPr sz="1200">
                <a:solidFill>
                  <a:schemeClr val="tx1"/>
                </a:solidFill>
                <a:latin typeface="Gill Sans"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r>
              <a:rPr lang="en-US" altLang="en-US" sz="800" dirty="0">
                <a:solidFill>
                  <a:schemeClr val="bg1">
                    <a:lumMod val="95000"/>
                  </a:schemeClr>
                </a:solidFill>
                <a:latin typeface="Arial" panose="020B0604020202020204" pitchFamily="34" charset="0"/>
                <a:cs typeface="Arial" panose="020B0604020202020204" pitchFamily="34" charset="0"/>
                <a:sym typeface="Arial" panose="020B0604020202020204" pitchFamily="34" charset="0"/>
              </a:rPr>
              <a:t>Copyright © Portland Marketing Analytics LLC. All Rights Reserved</a:t>
            </a:r>
          </a:p>
        </p:txBody>
      </p:sp>
      <p:pic>
        <p:nvPicPr>
          <p:cNvPr id="10" name="Picture 9">
            <a:extLst>
              <a:ext uri="{FF2B5EF4-FFF2-40B4-BE49-F238E27FC236}">
                <a16:creationId xmlns:a16="http://schemas.microsoft.com/office/drawing/2014/main" id="{B8BBAF02-463F-436A-96EB-B3762FA01E10}"/>
              </a:ext>
            </a:extLst>
          </p:cNvPr>
          <p:cNvPicPr>
            <a:picLocks noChangeAspect="1"/>
          </p:cNvPicPr>
          <p:nvPr/>
        </p:nvPicPr>
        <p:blipFill rotWithShape="1">
          <a:blip r:embed="rId17" cstate="print">
            <a:extLst>
              <a:ext uri="{28A0092B-C50C-407E-A947-70E740481C1C}">
                <a14:useLocalDpi xmlns:a14="http://schemas.microsoft.com/office/drawing/2010/main"/>
              </a:ext>
            </a:extLst>
          </a:blip>
          <a:srcRect/>
          <a:stretch/>
        </p:blipFill>
        <p:spPr>
          <a:xfrm rot="10800000">
            <a:off x="-898" y="0"/>
            <a:ext cx="9144000" cy="114299"/>
          </a:xfrm>
          <a:prstGeom prst="rect">
            <a:avLst/>
          </a:prstGeom>
        </p:spPr>
      </p:pic>
    </p:spTree>
    <p:extLst>
      <p:ext uri="{BB962C8B-B14F-4D97-AF65-F5344CB8AC3E}">
        <p14:creationId xmlns:p14="http://schemas.microsoft.com/office/powerpoint/2010/main" val="20583172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ransition/>
  <p:hf hdr="0" dt="0"/>
  <p:txStyles>
    <p:titleStyle>
      <a:lvl1pPr algn="ctr" rtl="0" eaLnBrk="1" fontAlgn="base" hangingPunct="1">
        <a:spcBef>
          <a:spcPct val="0"/>
        </a:spcBef>
        <a:spcAft>
          <a:spcPct val="0"/>
        </a:spcAft>
        <a:defRPr sz="2400" kern="1200">
          <a:solidFill>
            <a:schemeClr val="tx1"/>
          </a:solidFill>
          <a:latin typeface="+mj-lt"/>
          <a:ea typeface="+mj-ea"/>
          <a:cs typeface="+mj-cs"/>
          <a:sym typeface="Arial Bold" panose="020B0704020202020204" pitchFamily="34" charset="0"/>
        </a:defRPr>
      </a:lvl1pPr>
      <a:lvl2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2pPr>
      <a:lvl3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3pPr>
      <a:lvl4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4pPr>
      <a:lvl5pPr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5pPr>
      <a:lvl6pPr marL="4572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6pPr>
      <a:lvl7pPr marL="9144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7pPr>
      <a:lvl8pPr marL="13716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8pPr>
      <a:lvl9pPr marL="1828800" algn="ctr" rtl="0" eaLnBrk="1" fontAlgn="base" hangingPunct="1">
        <a:spcBef>
          <a:spcPct val="0"/>
        </a:spcBef>
        <a:spcAft>
          <a:spcPct val="0"/>
        </a:spcAft>
        <a:defRPr sz="2400">
          <a:solidFill>
            <a:schemeClr val="tx1"/>
          </a:solidFill>
          <a:latin typeface="Arial Bold" panose="020B0704020202020204" pitchFamily="34" charset="0"/>
          <a:ea typeface="Heiti SC Medium" charset="0"/>
          <a:cs typeface="Heiti SC Medium" charset="0"/>
          <a:sym typeface="Arial Bold" panose="020B0704020202020204" pitchFamily="34" charset="0"/>
        </a:defRPr>
      </a:lvl9pPr>
    </p:titleStyle>
    <p:bodyStyle>
      <a:lvl1pPr algn="l" rtl="0" eaLnBrk="1" fontAlgn="base" hangingPunct="1">
        <a:spcBef>
          <a:spcPts val="400"/>
        </a:spcBef>
        <a:spcAft>
          <a:spcPct val="0"/>
        </a:spcAft>
        <a:defRPr kern="1200">
          <a:solidFill>
            <a:schemeClr val="tx1"/>
          </a:solidFill>
          <a:latin typeface="+mn-lt"/>
          <a:ea typeface="+mn-ea"/>
          <a:cs typeface="+mn-cs"/>
          <a:sym typeface="Arial Bold" panose="020B0704020202020204" pitchFamily="34" charset="0"/>
        </a:defRPr>
      </a:lvl1pPr>
      <a:lvl2pPr marL="742950" indent="-285750" algn="l" rtl="0" eaLnBrk="1" fontAlgn="base" hangingPunct="1">
        <a:spcBef>
          <a:spcPts val="400"/>
        </a:spcBef>
        <a:spcAft>
          <a:spcPct val="0"/>
        </a:spcAft>
        <a:buClr>
          <a:srgbClr val="000000"/>
        </a:buClr>
        <a:buSzPct val="100000"/>
        <a:buFont typeface="Arial" panose="020B0604020202020204" pitchFamily="34" charset="0"/>
        <a:buChar char="–"/>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2pPr>
      <a:lvl3pPr marL="1143000" indent="-228600" algn="l" rtl="0" eaLnBrk="1" fontAlgn="base" hangingPunct="1">
        <a:spcBef>
          <a:spcPts val="300"/>
        </a:spcBef>
        <a:spcAft>
          <a:spcPct val="0"/>
        </a:spcAft>
        <a:buClr>
          <a:srgbClr val="000000"/>
        </a:buClr>
        <a:buSzPct val="100000"/>
        <a:buFont typeface="Arial" panose="020B0604020202020204" pitchFamily="34" charset="0"/>
        <a:buChar char="•"/>
        <a:defRPr sz="1400" kern="1200">
          <a:solidFill>
            <a:schemeClr val="tx1"/>
          </a:solidFill>
          <a:latin typeface="Arial" panose="020B0604020202020204" pitchFamily="34" charset="0"/>
          <a:ea typeface="Heiti SC Light" charset="0"/>
          <a:cs typeface="Heiti SC Light" charset="0"/>
          <a:sym typeface="Arial" panose="020B0604020202020204" pitchFamily="34" charset="0"/>
        </a:defRPr>
      </a:lvl3pPr>
      <a:lvl4pPr marL="1600200" indent="-228600" algn="l" rtl="0" eaLnBrk="1" fontAlgn="base" hangingPunct="1">
        <a:spcBef>
          <a:spcPts val="300"/>
        </a:spcBef>
        <a:spcAft>
          <a:spcPct val="0"/>
        </a:spcAft>
        <a:buClr>
          <a:srgbClr val="000000"/>
        </a:buClr>
        <a:buSzPct val="100000"/>
        <a:buFont typeface="Arial" panose="020B0604020202020204" pitchFamily="34" charset="0"/>
        <a:buChar char="–"/>
        <a:defRPr sz="1400" kern="1200">
          <a:solidFill>
            <a:schemeClr val="tx1"/>
          </a:solidFill>
          <a:latin typeface="Arial" panose="020B0604020202020204" pitchFamily="34" charset="0"/>
          <a:ea typeface="Heiti SC Light" charset="0"/>
          <a:cs typeface="Heiti SC Light" charset="0"/>
          <a:sym typeface="Arial" panose="020B0604020202020204" pitchFamily="34" charset="0"/>
        </a:defRPr>
      </a:lvl4pPr>
      <a:lvl5pPr marL="2057400" indent="-228600" algn="l" rtl="0" eaLnBrk="1" fontAlgn="base" hangingPunct="1">
        <a:spcBef>
          <a:spcPts val="300"/>
        </a:spcBef>
        <a:spcAft>
          <a:spcPct val="0"/>
        </a:spcAft>
        <a:buClr>
          <a:srgbClr val="000000"/>
        </a:buClr>
        <a:buSzPct val="100000"/>
        <a:buFont typeface="Arial" panose="020B0604020202020204" pitchFamily="34" charset="0"/>
        <a:buChar char="»"/>
        <a:defRPr sz="1400" kern="1200">
          <a:solidFill>
            <a:schemeClr val="tx1"/>
          </a:solidFill>
          <a:latin typeface="Arial" panose="020B0604020202020204" pitchFamily="34" charset="0"/>
          <a:ea typeface="Heiti SC Light" charset="0"/>
          <a:cs typeface="Heiti SC Light" charset="0"/>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slide" Target="slide55.xml"/><Relationship Id="rId3" Type="http://schemas.openxmlformats.org/officeDocument/2006/relationships/slide" Target="slide9.xml"/><Relationship Id="rId7" Type="http://schemas.openxmlformats.org/officeDocument/2006/relationships/slide" Target="slide54.xml"/><Relationship Id="rId2" Type="http://schemas.openxmlformats.org/officeDocument/2006/relationships/slide" Target="slide3.xml"/><Relationship Id="rId1" Type="http://schemas.openxmlformats.org/officeDocument/2006/relationships/slideLayout" Target="../slideLayouts/slideLayout14.xml"/><Relationship Id="rId6" Type="http://schemas.openxmlformats.org/officeDocument/2006/relationships/slide" Target="slide45.xml"/><Relationship Id="rId5" Type="http://schemas.openxmlformats.org/officeDocument/2006/relationships/slide" Target="slide23.xml"/><Relationship Id="rId4" Type="http://schemas.openxmlformats.org/officeDocument/2006/relationships/slide" Target="slide10.xml"/><Relationship Id="rId9" Type="http://schemas.openxmlformats.org/officeDocument/2006/relationships/slide" Target="slide62.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slide" Target="slide14.xml"/><Relationship Id="rId12" Type="http://schemas.openxmlformats.org/officeDocument/2006/relationships/slide" Target="slide18.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slide" Target="slide13.xml"/><Relationship Id="rId11" Type="http://schemas.openxmlformats.org/officeDocument/2006/relationships/slide" Target="slide21.xml"/><Relationship Id="rId5" Type="http://schemas.openxmlformats.org/officeDocument/2006/relationships/slide" Target="slide12.xml"/><Relationship Id="rId10" Type="http://schemas.openxmlformats.org/officeDocument/2006/relationships/slide" Target="slide17.xml"/><Relationship Id="rId4" Type="http://schemas.openxmlformats.org/officeDocument/2006/relationships/slide" Target="slide11.xml"/><Relationship Id="rId9" Type="http://schemas.openxmlformats.org/officeDocument/2006/relationships/slide" Target="slide16.xml"/></Relationships>
</file>

<file path=ppt/slides/_rels/slide3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22.xml"/><Relationship Id="rId5" Type="http://schemas.openxmlformats.org/officeDocument/2006/relationships/slide" Target="slide21.xml"/><Relationship Id="rId4" Type="http://schemas.openxmlformats.org/officeDocument/2006/relationships/slide" Target="slide20.xml"/></Relationships>
</file>

<file path=ppt/slides/_rels/slide4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34.xml"/><Relationship Id="rId3" Type="http://schemas.openxmlformats.org/officeDocument/2006/relationships/slide" Target="slide24.xml"/><Relationship Id="rId7" Type="http://schemas.openxmlformats.org/officeDocument/2006/relationships/slide" Target="slide28.xml"/><Relationship Id="rId12" Type="http://schemas.openxmlformats.org/officeDocument/2006/relationships/slide" Target="slide3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slide" Target="slide27.xml"/><Relationship Id="rId11" Type="http://schemas.openxmlformats.org/officeDocument/2006/relationships/slide" Target="slide32.xml"/><Relationship Id="rId5" Type="http://schemas.openxmlformats.org/officeDocument/2006/relationships/slide" Target="slide26.xml"/><Relationship Id="rId10" Type="http://schemas.openxmlformats.org/officeDocument/2006/relationships/slide" Target="slide31.xml"/><Relationship Id="rId4" Type="http://schemas.openxmlformats.org/officeDocument/2006/relationships/slide" Target="slide25.xml"/><Relationship Id="rId9" Type="http://schemas.openxmlformats.org/officeDocument/2006/relationships/slide" Target="slide30.xml"/><Relationship Id="rId14" Type="http://schemas.openxmlformats.org/officeDocument/2006/relationships/slide" Target="slide35.xml"/></Relationships>
</file>

<file path=ppt/slides/_rels/slide5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slide" Target="slide36.xml"/><Relationship Id="rId7" Type="http://schemas.openxmlformats.org/officeDocument/2006/relationships/slide" Target="slide40.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slide" Target="slide39.xml"/><Relationship Id="rId11" Type="http://schemas.openxmlformats.org/officeDocument/2006/relationships/slide" Target="slide44.xml"/><Relationship Id="rId5" Type="http://schemas.openxmlformats.org/officeDocument/2006/relationships/slide" Target="slide38.xml"/><Relationship Id="rId10" Type="http://schemas.openxmlformats.org/officeDocument/2006/relationships/slide" Target="slide43.xml"/><Relationship Id="rId4" Type="http://schemas.openxmlformats.org/officeDocument/2006/relationships/slide" Target="slide37.xml"/><Relationship Id="rId9" Type="http://schemas.openxmlformats.org/officeDocument/2006/relationships/slide" Target="slide42.xml"/></Relationships>
</file>

<file path=ppt/slides/_rels/slide6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slide" Target="slide51.xml"/><Relationship Id="rId3" Type="http://schemas.openxmlformats.org/officeDocument/2006/relationships/slide" Target="slide46.xml"/><Relationship Id="rId7" Type="http://schemas.openxmlformats.org/officeDocument/2006/relationships/slide" Target="slide50.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slide" Target="slide49.xml"/><Relationship Id="rId5" Type="http://schemas.openxmlformats.org/officeDocument/2006/relationships/slide" Target="slide48.xml"/><Relationship Id="rId10" Type="http://schemas.openxmlformats.org/officeDocument/2006/relationships/slide" Target="slide53.xml"/><Relationship Id="rId4" Type="http://schemas.openxmlformats.org/officeDocument/2006/relationships/slide" Target="slide47.xml"/><Relationship Id="rId9" Type="http://schemas.openxmlformats.org/officeDocument/2006/relationships/slide" Target="slide52.xml"/></Relationships>
</file>

<file path=ppt/slides/_rels/slide8.xml.rels><?xml version="1.0" encoding="UTF-8" standalone="yes"?>
<Relationships xmlns="http://schemas.openxmlformats.org/package/2006/relationships"><Relationship Id="rId3" Type="http://schemas.openxmlformats.org/officeDocument/2006/relationships/slide" Target="slide55.xml"/><Relationship Id="rId7" Type="http://schemas.openxmlformats.org/officeDocument/2006/relationships/slide" Target="slide6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slide" Target="slide60.xml"/><Relationship Id="rId5" Type="http://schemas.openxmlformats.org/officeDocument/2006/relationships/slide" Target="slide57.xml"/><Relationship Id="rId4" Type="http://schemas.openxmlformats.org/officeDocument/2006/relationships/slide" Target="slide5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p:txBody>
          <a:bodyPr/>
          <a:lstStyle/>
          <a:p>
            <a:r>
              <a:rPr lang="en-US" altLang="en-US" sz="3200" dirty="0">
                <a:sym typeface="Arial" panose="020B0604020202020204" pitchFamily="34" charset="0"/>
              </a:rPr>
              <a:t>Liqueur Sampling:</a:t>
            </a:r>
            <a:br>
              <a:rPr lang="en-US" altLang="en-US" sz="3200" dirty="0">
                <a:sym typeface="Arial" panose="020B0604020202020204" pitchFamily="34" charset="0"/>
              </a:rPr>
            </a:br>
            <a:r>
              <a:rPr lang="en-US" altLang="en-US" sz="3200" dirty="0">
                <a:sym typeface="Arial" panose="020B0604020202020204" pitchFamily="34" charset="0"/>
              </a:rPr>
              <a:t>Experiential Marketing Benchmarks</a:t>
            </a:r>
            <a:br>
              <a:rPr lang="en-US" altLang="en-US" sz="3200" dirty="0">
                <a:sym typeface="Arial" panose="020B0604020202020204" pitchFamily="34" charset="0"/>
              </a:rPr>
            </a:br>
            <a:r>
              <a:rPr lang="en-US" altLang="en-US" sz="3200" dirty="0">
                <a:sym typeface="Arial" panose="020B0604020202020204" pitchFamily="34" charset="0"/>
              </a:rPr>
              <a:t>(Reach, Impact, and ROI)</a:t>
            </a:r>
          </a:p>
        </p:txBody>
      </p:sp>
      <p:sp>
        <p:nvSpPr>
          <p:cNvPr id="2" name="Subtitle 1"/>
          <p:cNvSpPr>
            <a:spLocks noGrp="1"/>
          </p:cNvSpPr>
          <p:nvPr>
            <p:ph type="subTitle" idx="1"/>
          </p:nvPr>
        </p:nvSpPr>
        <p:spPr>
          <a:xfrm>
            <a:off x="-3" y="5062583"/>
            <a:ext cx="9144001" cy="1472391"/>
          </a:xfrm>
        </p:spPr>
        <p:txBody>
          <a:bodyPr/>
          <a:lstStyle/>
          <a:p>
            <a:r>
              <a:rPr lang="en-US" altLang="en-US" sz="1800" i="1" dirty="0">
                <a:sym typeface="Arial" panose="020B0604020202020204" pitchFamily="34" charset="0"/>
              </a:rPr>
              <a:t>First Edition</a:t>
            </a:r>
          </a:p>
          <a:p>
            <a:r>
              <a:rPr lang="en-US" altLang="en-US" sz="1800" i="1" dirty="0">
                <a:sym typeface="Arial" panose="020B0604020202020204" pitchFamily="34" charset="0"/>
              </a:rPr>
              <a:t>Benchmarking Database v1.0.0</a:t>
            </a:r>
          </a:p>
          <a:p>
            <a:r>
              <a:rPr lang="en-US" sz="1800" i="1" dirty="0">
                <a:sym typeface="Arial" panose="020B0604020202020204" pitchFamily="34" charset="0"/>
              </a:rPr>
              <a:t>Portland Marketing Analytics, LLC</a:t>
            </a:r>
            <a:endParaRPr lang="en-US" sz="1800" i="1" dirty="0"/>
          </a:p>
        </p:txBody>
      </p:sp>
      <p:pic>
        <p:nvPicPr>
          <p:cNvPr id="4" name="Picture 3" descr="A picture containing drawing&#10;&#10;Description automatically generated">
            <a:extLst>
              <a:ext uri="{FF2B5EF4-FFF2-40B4-BE49-F238E27FC236}">
                <a16:creationId xmlns:a16="http://schemas.microsoft.com/office/drawing/2014/main" id="{D6D2C75A-08DB-48CF-83B3-152DB6BA65B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810"/>
          <a:stretch/>
        </p:blipFill>
        <p:spPr>
          <a:xfrm>
            <a:off x="2658934" y="188599"/>
            <a:ext cx="3826129" cy="257697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4230007387"/>
              </p:ext>
            </p:extLst>
          </p:nvPr>
        </p:nvGraphicFramePr>
        <p:xfrm>
          <a:off x="457200" y="1638300"/>
          <a:ext cx="8251371" cy="2901015"/>
        </p:xfrm>
        <a:graphic>
          <a:graphicData uri="http://schemas.openxmlformats.org/drawingml/2006/table">
            <a:tbl>
              <a:tblPr firstRow="1" firstCol="1" bandRow="1">
                <a:tableStyleId>{0E3FDE45-AF77-4B5C-9715-49D594BDF05E}</a:tableStyleId>
              </a:tblPr>
              <a:tblGrid>
                <a:gridCol w="4428309">
                  <a:extLst>
                    <a:ext uri="{9D8B030D-6E8A-4147-A177-3AD203B41FA5}">
                      <a16:colId xmlns:a16="http://schemas.microsoft.com/office/drawing/2014/main" val="3107546911"/>
                    </a:ext>
                  </a:extLst>
                </a:gridCol>
                <a:gridCol w="1979131">
                  <a:extLst>
                    <a:ext uri="{9D8B030D-6E8A-4147-A177-3AD203B41FA5}">
                      <a16:colId xmlns:a16="http://schemas.microsoft.com/office/drawing/2014/main" val="1984161754"/>
                    </a:ext>
                  </a:extLst>
                </a:gridCol>
                <a:gridCol w="973305">
                  <a:extLst>
                    <a:ext uri="{9D8B030D-6E8A-4147-A177-3AD203B41FA5}">
                      <a16:colId xmlns:a16="http://schemas.microsoft.com/office/drawing/2014/main" val="1824390616"/>
                    </a:ext>
                  </a:extLst>
                </a:gridCol>
                <a:gridCol w="870626">
                  <a:extLst>
                    <a:ext uri="{9D8B030D-6E8A-4147-A177-3AD203B41FA5}">
                      <a16:colId xmlns:a16="http://schemas.microsoft.com/office/drawing/2014/main" val="643833829"/>
                    </a:ext>
                  </a:extLst>
                </a:gridCol>
              </a:tblGrid>
              <a:tr h="608511">
                <a:tc>
                  <a:txBody>
                    <a:bodyPr/>
                    <a:lstStyle/>
                    <a:p>
                      <a:pPr marL="0" marR="0">
                        <a:lnSpc>
                          <a:spcPct val="115000"/>
                        </a:lnSpc>
                        <a:spcBef>
                          <a:spcPts val="300"/>
                        </a:spcBef>
                        <a:spcAft>
                          <a:spcPts val="300"/>
                        </a:spcAft>
                      </a:pPr>
                      <a:r>
                        <a:rPr lang="en-US" sz="1400" dirty="0">
                          <a:effectLst/>
                        </a:rPr>
                        <a:t>Interactions per Event Day</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effectLst/>
                        </a:rPr>
                        <a:t>Average </a:t>
                      </a:r>
                      <a:br>
                        <a:rPr lang="en-US" sz="1400" kern="1200" dirty="0">
                          <a:effectLst/>
                        </a:rPr>
                      </a:br>
                      <a:r>
                        <a:rPr lang="en-US" sz="1400" kern="1200" dirty="0">
                          <a:effectLst/>
                        </a:rPr>
                        <a:t>Interactions per Hour</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effectLst/>
                        </a:rPr>
                        <a:t>Percent</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effectLst/>
                        </a:rPr>
                        <a:t>No. of</a:t>
                      </a:r>
                      <a:br>
                        <a:rPr lang="en-US" sz="1400" dirty="0">
                          <a:effectLst/>
                        </a:rPr>
                      </a:br>
                      <a:r>
                        <a:rPr lang="en-US" sz="1400" dirty="0">
                          <a:effectLst/>
                        </a:rPr>
                        <a:t>Hours</a:t>
                      </a:r>
                      <a:r>
                        <a:rPr lang="en-US" sz="1400" baseline="30000" dirty="0">
                          <a:effectLst/>
                        </a:rPr>
                        <a:t>1</a:t>
                      </a:r>
                      <a:endParaRPr lang="en-US" sz="1400" b="1" baseline="30000"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82084">
                <a:tc>
                  <a:txBody>
                    <a:bodyPr/>
                    <a:lstStyle/>
                    <a:p>
                      <a:pPr algn="l" fontAlgn="ctr"/>
                      <a:r>
                        <a:rPr lang="en-US" sz="1400" b="0" i="0" u="none" strike="noStrike" dirty="0">
                          <a:solidFill>
                            <a:schemeClr val="tx1"/>
                          </a:solidFill>
                          <a:effectLst/>
                          <a:latin typeface="Arial" panose="020B0604020202020204" pitchFamily="34" charset="0"/>
                        </a:rPr>
                        <a:t>Lowest: 99.7 or Less</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25.8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4,752</a:t>
                      </a:r>
                    </a:p>
                  </a:txBody>
                  <a:tcPr marL="0" marR="0" marT="0" marB="0" anchor="ctr"/>
                </a:tc>
                <a:extLst>
                  <a:ext uri="{0D108BD9-81ED-4DB2-BD59-A6C34878D82A}">
                    <a16:rowId xmlns:a16="http://schemas.microsoft.com/office/drawing/2014/main" val="1304109575"/>
                  </a:ext>
                </a:extLst>
              </a:tr>
              <a:tr h="382084">
                <a:tc>
                  <a:txBody>
                    <a:bodyPr/>
                    <a:lstStyle/>
                    <a:p>
                      <a:pPr algn="l" fontAlgn="ctr"/>
                      <a:r>
                        <a:rPr lang="en-US" sz="1400" b="0" i="0" u="none" strike="noStrike" dirty="0">
                          <a:solidFill>
                            <a:schemeClr val="tx1"/>
                          </a:solidFill>
                          <a:effectLst/>
                          <a:latin typeface="Arial" panose="020B0604020202020204" pitchFamily="34" charset="0"/>
                        </a:rPr>
                        <a:t>Low: 99.7 to 161.2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382084">
                <a:tc>
                  <a:txBody>
                    <a:bodyPr/>
                    <a:lstStyle/>
                    <a:p>
                      <a:pPr algn="l" fontAlgn="ctr"/>
                      <a:r>
                        <a:rPr lang="en-US" sz="1400" b="0" i="0" u="none" strike="noStrike" dirty="0">
                          <a:solidFill>
                            <a:schemeClr val="tx1"/>
                          </a:solidFill>
                          <a:effectLst/>
                          <a:latin typeface="Arial" panose="020B0604020202020204" pitchFamily="34" charset="0"/>
                        </a:rPr>
                        <a:t>Average: 161.2 to 214.8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81.3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295</a:t>
                      </a:r>
                    </a:p>
                  </a:txBody>
                  <a:tcPr marL="0" marR="0" marT="0" marB="0" anchor="ctr"/>
                </a:tc>
                <a:extLst>
                  <a:ext uri="{0D108BD9-81ED-4DB2-BD59-A6C34878D82A}">
                    <a16:rowId xmlns:a16="http://schemas.microsoft.com/office/drawing/2014/main" val="2970846580"/>
                  </a:ext>
                </a:extLst>
              </a:tr>
              <a:tr h="382084">
                <a:tc>
                  <a:txBody>
                    <a:bodyPr/>
                    <a:lstStyle/>
                    <a:p>
                      <a:pPr algn="l" fontAlgn="ctr"/>
                      <a:r>
                        <a:rPr lang="en-US" sz="1400" b="0" i="0" u="none" strike="noStrike" dirty="0">
                          <a:solidFill>
                            <a:schemeClr val="tx1"/>
                          </a:solidFill>
                          <a:effectLst/>
                          <a:latin typeface="Arial" panose="020B0604020202020204" pitchFamily="34" charset="0"/>
                        </a:rPr>
                        <a:t>High: 214.8 to 282.6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382084">
                <a:tc>
                  <a:txBody>
                    <a:bodyPr/>
                    <a:lstStyle/>
                    <a:p>
                      <a:pPr algn="l" fontAlgn="ctr"/>
                      <a:r>
                        <a:rPr lang="en-US" sz="1400" b="0" i="0" u="none" strike="noStrike">
                          <a:solidFill>
                            <a:schemeClr val="tx1"/>
                          </a:solidFill>
                          <a:effectLst/>
                          <a:latin typeface="Arial" panose="020B0604020202020204" pitchFamily="34" charset="0"/>
                        </a:rPr>
                        <a:t>Highest: 282.6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89.4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57</a:t>
                      </a:r>
                    </a:p>
                  </a:txBody>
                  <a:tcPr marL="0" marR="0" marT="0" marB="0" anchor="ctr"/>
                </a:tc>
                <a:extLst>
                  <a:ext uri="{0D108BD9-81ED-4DB2-BD59-A6C34878D82A}">
                    <a16:rowId xmlns:a16="http://schemas.microsoft.com/office/drawing/2014/main" val="2258728074"/>
                  </a:ext>
                </a:extLst>
              </a:tr>
              <a:tr h="382084">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29.7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5,104</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 </a:t>
            </a:r>
            <a:br>
              <a:rPr lang="en-US" sz="1800" dirty="0"/>
            </a:br>
            <a:r>
              <a:rPr lang="en-US" dirty="0"/>
              <a:t>Interactions per Activation Hour</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10</a:t>
            </a:fld>
            <a:endParaRPr lang="en-US" altLang="en-US" dirty="0"/>
          </a:p>
        </p:txBody>
      </p:sp>
      <p:sp>
        <p:nvSpPr>
          <p:cNvPr id="8" name="TextBox 7">
            <a:extLst>
              <a:ext uri="{FF2B5EF4-FFF2-40B4-BE49-F238E27FC236}">
                <a16:creationId xmlns:a16="http://schemas.microsoft.com/office/drawing/2014/main" id="{15B53FD0-4684-B745-A89A-5BF3CC8D9B3D}"/>
              </a:ext>
            </a:extLst>
          </p:cNvPr>
          <p:cNvSpPr txBox="1"/>
          <p:nvPr/>
        </p:nvSpPr>
        <p:spPr>
          <a:xfrm>
            <a:off x="400527" y="6128012"/>
            <a:ext cx="2403633"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
        <p:nvSpPr>
          <p:cNvPr id="6" name="TextBox 5">
            <a:hlinkClick r:id="rId3" action="ppaction://hlinksldjump"/>
            <a:extLst>
              <a:ext uri="{FF2B5EF4-FFF2-40B4-BE49-F238E27FC236}">
                <a16:creationId xmlns:a16="http://schemas.microsoft.com/office/drawing/2014/main" id="{E8D57541-687F-B449-A868-583A131488DB}"/>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0797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036465432"/>
              </p:ext>
            </p:extLst>
          </p:nvPr>
        </p:nvGraphicFramePr>
        <p:xfrm>
          <a:off x="457200" y="1638299"/>
          <a:ext cx="8229600" cy="2861781"/>
        </p:xfrm>
        <a:graphic>
          <a:graphicData uri="http://schemas.openxmlformats.org/drawingml/2006/table">
            <a:tbl>
              <a:tblPr firstRow="1" firstCol="1" bandRow="1">
                <a:tableStyleId>{0E3FDE45-AF77-4B5C-9715-49D594BDF05E}</a:tableStyleId>
              </a:tblPr>
              <a:tblGrid>
                <a:gridCol w="4402476">
                  <a:extLst>
                    <a:ext uri="{9D8B030D-6E8A-4147-A177-3AD203B41FA5}">
                      <a16:colId xmlns:a16="http://schemas.microsoft.com/office/drawing/2014/main" val="3107546911"/>
                    </a:ext>
                  </a:extLst>
                </a:gridCol>
                <a:gridCol w="1275708">
                  <a:extLst>
                    <a:ext uri="{9D8B030D-6E8A-4147-A177-3AD203B41FA5}">
                      <a16:colId xmlns:a16="http://schemas.microsoft.com/office/drawing/2014/main" val="1984161754"/>
                    </a:ext>
                  </a:extLst>
                </a:gridCol>
                <a:gridCol w="1275708">
                  <a:extLst>
                    <a:ext uri="{9D8B030D-6E8A-4147-A177-3AD203B41FA5}">
                      <a16:colId xmlns:a16="http://schemas.microsoft.com/office/drawing/2014/main" val="1824390616"/>
                    </a:ext>
                  </a:extLst>
                </a:gridCol>
                <a:gridCol w="1275708">
                  <a:extLst>
                    <a:ext uri="{9D8B030D-6E8A-4147-A177-3AD203B41FA5}">
                      <a16:colId xmlns:a16="http://schemas.microsoft.com/office/drawing/2014/main" val="643833829"/>
                    </a:ext>
                  </a:extLst>
                </a:gridCol>
              </a:tblGrid>
              <a:tr h="921915">
                <a:tc>
                  <a:txBody>
                    <a:bodyPr/>
                    <a:lstStyle/>
                    <a:p>
                      <a:pPr algn="l" fontAlgn="b"/>
                      <a:r>
                        <a:rPr lang="en-US" sz="1400" b="1" i="0" u="none" strike="noStrike" dirty="0">
                          <a:solidFill>
                            <a:srgbClr val="000000"/>
                          </a:solidFill>
                          <a:effectLst/>
                          <a:latin typeface="+mn-lt"/>
                        </a:rPr>
                        <a:t>Interactions per Event Day</a:t>
                      </a:r>
                    </a:p>
                  </a:txBody>
                  <a:tcPr marL="0" marR="0" marT="0" marB="0" anchor="b"/>
                </a:tc>
                <a:tc>
                  <a:txBody>
                    <a:bodyPr/>
                    <a:lstStyle/>
                    <a:p>
                      <a:pPr algn="r" fontAlgn="b"/>
                      <a:r>
                        <a:rPr lang="en-US" sz="1400" b="1" i="0" u="none" strike="noStrike" dirty="0">
                          <a:solidFill>
                            <a:srgbClr val="000000"/>
                          </a:solidFill>
                          <a:effectLst/>
                          <a:latin typeface="+mn-lt"/>
                        </a:rPr>
                        <a:t>Average</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Interactions</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per Event Day</a:t>
                      </a:r>
                    </a:p>
                  </a:txBody>
                  <a:tcPr marL="0" marR="0" marT="0" marB="0" anchor="b"/>
                </a:tc>
                <a:tc>
                  <a:txBody>
                    <a:bodyPr/>
                    <a:lstStyle/>
                    <a:p>
                      <a:pPr algn="r" fontAlgn="b"/>
                      <a:r>
                        <a:rPr lang="en-US" sz="1400" b="1" i="0" u="none" strike="noStrike" dirty="0">
                          <a:solidFill>
                            <a:srgbClr val="000000"/>
                          </a:solidFill>
                          <a:effectLst/>
                          <a:latin typeface="+mn-lt"/>
                        </a:rPr>
                        <a:t>Percent</a:t>
                      </a:r>
                    </a:p>
                  </a:txBody>
                  <a:tcPr marL="0" marR="0" marT="0" marB="0" anchor="b"/>
                </a:tc>
                <a:tc>
                  <a:txBody>
                    <a:bodyPr/>
                    <a:lstStyle/>
                    <a:p>
                      <a:pPr marL="0" marR="0" algn="r">
                        <a:lnSpc>
                          <a:spcPct val="115000"/>
                        </a:lnSpc>
                        <a:spcBef>
                          <a:spcPts val="300"/>
                        </a:spcBef>
                        <a:spcAft>
                          <a:spcPts val="300"/>
                        </a:spcAft>
                      </a:pPr>
                      <a:r>
                        <a:rPr lang="en-US" sz="1400" dirty="0">
                          <a:effectLst/>
                          <a:latin typeface="+mn-lt"/>
                        </a:rPr>
                        <a:t>No. of</a:t>
                      </a:r>
                      <a:br>
                        <a:rPr lang="en-US" sz="1400" dirty="0">
                          <a:effectLst/>
                          <a:latin typeface="+mn-lt"/>
                        </a:rPr>
                      </a:br>
                      <a:r>
                        <a:rPr lang="en-US" sz="1400" dirty="0">
                          <a:effectLst/>
                          <a:latin typeface="+mn-lt"/>
                        </a:rPr>
                        <a:t>Event Days</a:t>
                      </a:r>
                      <a:endParaRPr lang="en-US" sz="1400" b="1" baseline="30000" dirty="0">
                        <a:effectLst/>
                        <a:latin typeface="+mn-lt"/>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23311">
                <a:tc>
                  <a:txBody>
                    <a:bodyPr/>
                    <a:lstStyle/>
                    <a:p>
                      <a:pPr algn="l" fontAlgn="ctr"/>
                      <a:r>
                        <a:rPr lang="en-US" sz="1400" b="0" i="0" u="none" strike="noStrike" dirty="0">
                          <a:solidFill>
                            <a:schemeClr val="tx1"/>
                          </a:solidFill>
                          <a:effectLst/>
                          <a:latin typeface="Arial" panose="020B0604020202020204" pitchFamily="34" charset="0"/>
                        </a:rPr>
                        <a:t>Lowest: 99.7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1,655</a:t>
                      </a:r>
                    </a:p>
                  </a:txBody>
                  <a:tcPr marL="0" marR="0" marT="0" marB="0" anchor="ctr"/>
                </a:tc>
                <a:extLst>
                  <a:ext uri="{0D108BD9-81ED-4DB2-BD59-A6C34878D82A}">
                    <a16:rowId xmlns:a16="http://schemas.microsoft.com/office/drawing/2014/main" val="1304109575"/>
                  </a:ext>
                </a:extLst>
              </a:tr>
              <a:tr h="323311">
                <a:tc>
                  <a:txBody>
                    <a:bodyPr/>
                    <a:lstStyle/>
                    <a:p>
                      <a:pPr algn="l" fontAlgn="ctr"/>
                      <a:r>
                        <a:rPr lang="en-US" sz="1400" b="0" i="0" u="none" strike="noStrike" dirty="0">
                          <a:solidFill>
                            <a:schemeClr val="tx1"/>
                          </a:solidFill>
                          <a:effectLst/>
                          <a:latin typeface="Arial" panose="020B0604020202020204" pitchFamily="34" charset="0"/>
                        </a:rPr>
                        <a:t>Low: 99.7 to 161.2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130.6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extLst>
                  <a:ext uri="{0D108BD9-81ED-4DB2-BD59-A6C34878D82A}">
                    <a16:rowId xmlns:a16="http://schemas.microsoft.com/office/drawing/2014/main" val="3160154463"/>
                  </a:ext>
                </a:extLst>
              </a:tr>
              <a:tr h="323311">
                <a:tc>
                  <a:txBody>
                    <a:bodyPr/>
                    <a:lstStyle/>
                    <a:p>
                      <a:pPr algn="l" fontAlgn="ctr"/>
                      <a:r>
                        <a:rPr lang="en-US" sz="1400" b="0" i="0" u="none" strike="noStrike" dirty="0">
                          <a:solidFill>
                            <a:schemeClr val="tx1"/>
                          </a:solidFill>
                          <a:effectLst/>
                          <a:latin typeface="Arial" panose="020B0604020202020204" pitchFamily="34" charset="0"/>
                        </a:rPr>
                        <a:t>Average: 161.2 to 214.8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178.6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419</a:t>
                      </a:r>
                    </a:p>
                  </a:txBody>
                  <a:tcPr marL="0" marR="0" marT="0" marB="0" anchor="ctr"/>
                </a:tc>
                <a:extLst>
                  <a:ext uri="{0D108BD9-81ED-4DB2-BD59-A6C34878D82A}">
                    <a16:rowId xmlns:a16="http://schemas.microsoft.com/office/drawing/2014/main" val="2970846580"/>
                  </a:ext>
                </a:extLst>
              </a:tr>
              <a:tr h="323311">
                <a:tc>
                  <a:txBody>
                    <a:bodyPr/>
                    <a:lstStyle/>
                    <a:p>
                      <a:pPr algn="l" fontAlgn="ctr"/>
                      <a:r>
                        <a:rPr lang="en-US" sz="1400" b="0" i="0" u="none" strike="noStrike">
                          <a:solidFill>
                            <a:schemeClr val="tx1"/>
                          </a:solidFill>
                          <a:effectLst/>
                          <a:latin typeface="Arial" panose="020B0604020202020204" pitchFamily="34" charset="0"/>
                        </a:rPr>
                        <a:t>High: 214.8 to 282.6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261.3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a:t>
                      </a:r>
                    </a:p>
                  </a:txBody>
                  <a:tcPr marL="0" marR="0" marT="0" marB="0" anchor="ctr"/>
                </a:tc>
                <a:extLst>
                  <a:ext uri="{0D108BD9-81ED-4DB2-BD59-A6C34878D82A}">
                    <a16:rowId xmlns:a16="http://schemas.microsoft.com/office/drawing/2014/main" val="4267945615"/>
                  </a:ext>
                </a:extLst>
              </a:tr>
              <a:tr h="323311">
                <a:tc>
                  <a:txBody>
                    <a:bodyPr/>
                    <a:lstStyle/>
                    <a:p>
                      <a:pPr algn="l" fontAlgn="ctr"/>
                      <a:r>
                        <a:rPr lang="en-US" sz="1400" b="0" i="0" u="none" strike="noStrike">
                          <a:solidFill>
                            <a:schemeClr val="tx1"/>
                          </a:solidFill>
                          <a:effectLst/>
                          <a:latin typeface="Arial" panose="020B0604020202020204" pitchFamily="34" charset="0"/>
                        </a:rPr>
                        <a:t>Highest: 282.6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309.6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27</a:t>
                      </a:r>
                    </a:p>
                  </a:txBody>
                  <a:tcPr marL="0" marR="0" marT="0" marB="0" anchor="ctr"/>
                </a:tc>
                <a:extLst>
                  <a:ext uri="{0D108BD9-81ED-4DB2-BD59-A6C34878D82A}">
                    <a16:rowId xmlns:a16="http://schemas.microsoft.com/office/drawing/2014/main" val="2258728074"/>
                  </a:ext>
                </a:extLst>
              </a:tr>
              <a:tr h="323311">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98.7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2,121</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a:t>
            </a:r>
            <a:br>
              <a:rPr lang="en-US" sz="1800" dirty="0"/>
            </a:br>
            <a:r>
              <a:rPr lang="en-US" dirty="0"/>
              <a:t>Interactions per Event Day</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11</a:t>
            </a:fld>
            <a:endParaRPr lang="en-US" altLang="en-US" dirty="0"/>
          </a:p>
        </p:txBody>
      </p:sp>
      <p:sp>
        <p:nvSpPr>
          <p:cNvPr id="7" name="TextBox 6">
            <a:hlinkClick r:id="rId3" action="ppaction://hlinksldjump"/>
            <a:extLst>
              <a:ext uri="{FF2B5EF4-FFF2-40B4-BE49-F238E27FC236}">
                <a16:creationId xmlns:a16="http://schemas.microsoft.com/office/drawing/2014/main" id="{4AE53E07-0BCA-F948-B9A3-AE7D39FBBE40}"/>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5228264-1ED5-9849-8F5C-1583DF2E9355}"/>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5472318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388876967"/>
              </p:ext>
            </p:extLst>
          </p:nvPr>
        </p:nvGraphicFramePr>
        <p:xfrm>
          <a:off x="457200" y="1642872"/>
          <a:ext cx="8229600" cy="3057061"/>
        </p:xfrm>
        <a:graphic>
          <a:graphicData uri="http://schemas.openxmlformats.org/drawingml/2006/table">
            <a:tbl>
              <a:tblPr firstRow="1" firstCol="1" bandRow="1">
                <a:tableStyleId>{0E3FDE45-AF77-4B5C-9715-49D594BDF05E}</a:tableStyleId>
              </a:tblPr>
              <a:tblGrid>
                <a:gridCol w="4741817">
                  <a:extLst>
                    <a:ext uri="{9D8B030D-6E8A-4147-A177-3AD203B41FA5}">
                      <a16:colId xmlns:a16="http://schemas.microsoft.com/office/drawing/2014/main" val="3107546911"/>
                    </a:ext>
                  </a:extLst>
                </a:gridCol>
                <a:gridCol w="1428206">
                  <a:extLst>
                    <a:ext uri="{9D8B030D-6E8A-4147-A177-3AD203B41FA5}">
                      <a16:colId xmlns:a16="http://schemas.microsoft.com/office/drawing/2014/main" val="1984161754"/>
                    </a:ext>
                  </a:extLst>
                </a:gridCol>
                <a:gridCol w="844731">
                  <a:extLst>
                    <a:ext uri="{9D8B030D-6E8A-4147-A177-3AD203B41FA5}">
                      <a16:colId xmlns:a16="http://schemas.microsoft.com/office/drawing/2014/main" val="1824390616"/>
                    </a:ext>
                  </a:extLst>
                </a:gridCol>
                <a:gridCol w="1214846">
                  <a:extLst>
                    <a:ext uri="{9D8B030D-6E8A-4147-A177-3AD203B41FA5}">
                      <a16:colId xmlns:a16="http://schemas.microsoft.com/office/drawing/2014/main" val="643833829"/>
                    </a:ext>
                  </a:extLst>
                </a:gridCol>
              </a:tblGrid>
              <a:tr h="595231">
                <a:tc>
                  <a:txBody>
                    <a:bodyPr/>
                    <a:lstStyle/>
                    <a:p>
                      <a:pPr algn="l" fontAlgn="b"/>
                      <a:r>
                        <a:rPr lang="en-US" sz="1400" b="1" i="0" u="none" strike="noStrike" dirty="0">
                          <a:solidFill>
                            <a:srgbClr val="000000"/>
                          </a:solidFill>
                          <a:effectLst/>
                          <a:latin typeface="+mn-lt"/>
                        </a:rPr>
                        <a:t>Interactions per Event Day</a:t>
                      </a:r>
                    </a:p>
                  </a:txBody>
                  <a:tcPr marL="0" marR="0" marT="0" marB="0" anchor="b"/>
                </a:tc>
                <a:tc>
                  <a:txBody>
                    <a:bodyPr/>
                    <a:lstStyle/>
                    <a:p>
                      <a:pPr algn="r" fontAlgn="b"/>
                      <a:r>
                        <a:rPr lang="en-US" sz="1400" b="1" i="0" u="none" strike="noStrike" dirty="0">
                          <a:solidFill>
                            <a:srgbClr val="000000"/>
                          </a:solidFill>
                          <a:effectLst/>
                          <a:latin typeface="+mn-lt"/>
                        </a:rPr>
                        <a:t>Avg Cost </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per Interaction</a:t>
                      </a:r>
                    </a:p>
                  </a:txBody>
                  <a:tcPr marL="0" marR="0" marT="0" marB="0" anchor="b"/>
                </a:tc>
                <a:tc>
                  <a:txBody>
                    <a:bodyPr/>
                    <a:lstStyle/>
                    <a:p>
                      <a:pPr algn="r" fontAlgn="b"/>
                      <a:r>
                        <a:rPr lang="en-US" sz="1400" b="1" i="0" u="none" strike="noStrike" dirty="0">
                          <a:solidFill>
                            <a:srgbClr val="000000"/>
                          </a:solidFill>
                          <a:effectLst/>
                          <a:latin typeface="+mn-lt"/>
                        </a:rPr>
                        <a:t>Percent</a:t>
                      </a:r>
                    </a:p>
                  </a:txBody>
                  <a:tcPr marL="0" marR="0" marT="0" marB="0" anchor="b"/>
                </a:tc>
                <a:tc>
                  <a:txBody>
                    <a:bodyPr/>
                    <a:lstStyle/>
                    <a:p>
                      <a:pPr algn="r" fontAlgn="b"/>
                      <a:r>
                        <a:rPr lang="en-US" sz="1400" b="1" i="0" u="none" strike="noStrike" dirty="0">
                          <a:solidFill>
                            <a:srgbClr val="000000"/>
                          </a:solidFill>
                          <a:effectLst/>
                          <a:latin typeface="+mn-lt"/>
                        </a:rPr>
                        <a:t>No. of</a:t>
                      </a:r>
                      <a:br>
                        <a:rPr lang="en-US" sz="1400" b="1" i="0" u="none" strike="noStrike" dirty="0">
                          <a:solidFill>
                            <a:srgbClr val="000000"/>
                          </a:solidFill>
                          <a:effectLst/>
                          <a:latin typeface="+mn-lt"/>
                        </a:rPr>
                      </a:br>
                      <a:r>
                        <a:rPr lang="en-US" sz="1400" b="1" i="0" u="none" strike="noStrike" dirty="0">
                          <a:solidFill>
                            <a:srgbClr val="000000"/>
                          </a:solidFill>
                          <a:effectLst/>
                          <a:latin typeface="+mn-lt"/>
                        </a:rPr>
                        <a:t>Interactions</a:t>
                      </a:r>
                    </a:p>
                  </a:txBody>
                  <a:tcPr marL="0" marR="0" marT="0" marB="0" anchor="b"/>
                </a:tc>
                <a:extLst>
                  <a:ext uri="{0D108BD9-81ED-4DB2-BD59-A6C34878D82A}">
                    <a16:rowId xmlns:a16="http://schemas.microsoft.com/office/drawing/2014/main" val="1468619883"/>
                  </a:ext>
                </a:extLst>
              </a:tr>
              <a:tr h="410305">
                <a:tc>
                  <a:txBody>
                    <a:bodyPr/>
                    <a:lstStyle/>
                    <a:p>
                      <a:pPr algn="l" fontAlgn="ctr"/>
                      <a:r>
                        <a:rPr lang="en-US" sz="1400" b="0" i="0" u="none" strike="noStrike" dirty="0">
                          <a:solidFill>
                            <a:schemeClr val="tx1"/>
                          </a:solidFill>
                          <a:effectLst/>
                          <a:latin typeface="Arial" panose="020B0604020202020204" pitchFamily="34" charset="0"/>
                        </a:rPr>
                        <a:t>Lowest: 99.7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122,454</a:t>
                      </a:r>
                    </a:p>
                  </a:txBody>
                  <a:tcPr marL="0" marR="0" marT="0" marB="0" anchor="ctr"/>
                </a:tc>
                <a:extLst>
                  <a:ext uri="{0D108BD9-81ED-4DB2-BD59-A6C34878D82A}">
                    <a16:rowId xmlns:a16="http://schemas.microsoft.com/office/drawing/2014/main" val="1304109575"/>
                  </a:ext>
                </a:extLst>
              </a:tr>
              <a:tr h="410305">
                <a:tc>
                  <a:txBody>
                    <a:bodyPr/>
                    <a:lstStyle/>
                    <a:p>
                      <a:pPr algn="l" fontAlgn="ctr"/>
                      <a:r>
                        <a:rPr lang="en-US" sz="1400" b="0" i="0" u="none" strike="noStrike" dirty="0">
                          <a:solidFill>
                            <a:schemeClr val="tx1"/>
                          </a:solidFill>
                          <a:effectLst/>
                          <a:latin typeface="Arial" panose="020B0604020202020204" pitchFamily="34" charset="0"/>
                        </a:rPr>
                        <a:t>Low: 99.7 to 161.2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410305">
                <a:tc>
                  <a:txBody>
                    <a:bodyPr/>
                    <a:lstStyle/>
                    <a:p>
                      <a:pPr algn="l" fontAlgn="ctr"/>
                      <a:r>
                        <a:rPr lang="en-US" sz="1400" b="0" i="0" u="none" strike="noStrike" dirty="0">
                          <a:solidFill>
                            <a:schemeClr val="tx1"/>
                          </a:solidFill>
                          <a:effectLst/>
                          <a:latin typeface="Arial" panose="020B0604020202020204" pitchFamily="34" charset="0"/>
                        </a:rPr>
                        <a:t>Average: 161.2 to 214.8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970846580"/>
                  </a:ext>
                </a:extLst>
              </a:tr>
              <a:tr h="410305">
                <a:tc>
                  <a:txBody>
                    <a:bodyPr/>
                    <a:lstStyle/>
                    <a:p>
                      <a:pPr algn="l" fontAlgn="ctr"/>
                      <a:r>
                        <a:rPr lang="en-US" sz="1400" b="0" i="0" u="none" strike="noStrike" dirty="0">
                          <a:solidFill>
                            <a:schemeClr val="tx1"/>
                          </a:solidFill>
                          <a:effectLst/>
                          <a:latin typeface="Arial" panose="020B0604020202020204" pitchFamily="34" charset="0"/>
                        </a:rPr>
                        <a:t>High: 214.8 to 282.6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410305">
                <a:tc>
                  <a:txBody>
                    <a:bodyPr/>
                    <a:lstStyle/>
                    <a:p>
                      <a:pPr algn="l" fontAlgn="ctr"/>
                      <a:r>
                        <a:rPr lang="en-US" sz="1400" b="0" i="0" u="none" strike="noStrike" dirty="0">
                          <a:solidFill>
                            <a:schemeClr val="tx1"/>
                          </a:solidFill>
                          <a:effectLst/>
                          <a:latin typeface="Arial" panose="020B0604020202020204" pitchFamily="34" charset="0"/>
                        </a:rPr>
                        <a:t>Highest: 282.6 or More</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258728074"/>
                  </a:ext>
                </a:extLst>
              </a:tr>
              <a:tr h="410305">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$12.73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122,454</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 </a:t>
            </a:r>
            <a:br>
              <a:rPr lang="en-US" sz="1800" dirty="0"/>
            </a:br>
            <a:r>
              <a:rPr lang="en-US" dirty="0"/>
              <a:t>Cost per Interaction</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12</a:t>
            </a:fld>
            <a:endParaRPr lang="en-US" altLang="en-US" dirty="0"/>
          </a:p>
        </p:txBody>
      </p:sp>
      <p:sp>
        <p:nvSpPr>
          <p:cNvPr id="7" name="TextBox 6">
            <a:hlinkClick r:id="rId3" action="ppaction://hlinksldjump"/>
            <a:extLst>
              <a:ext uri="{FF2B5EF4-FFF2-40B4-BE49-F238E27FC236}">
                <a16:creationId xmlns:a16="http://schemas.microsoft.com/office/drawing/2014/main" id="{31BC8D18-D675-4348-B7A0-CE6D121B1846}"/>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7F0C3C4-0320-214C-B27A-9EC632A157AD}"/>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64860205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961511375"/>
              </p:ext>
            </p:extLst>
          </p:nvPr>
        </p:nvGraphicFramePr>
        <p:xfrm>
          <a:off x="457200" y="1638301"/>
          <a:ext cx="8229600" cy="2603411"/>
        </p:xfrm>
        <a:graphic>
          <a:graphicData uri="http://schemas.openxmlformats.org/drawingml/2006/table">
            <a:tbl>
              <a:tblPr firstRow="1" firstCol="1" bandRow="1">
                <a:tableStyleId>{0E3FDE45-AF77-4B5C-9715-49D594BDF05E}</a:tableStyleId>
              </a:tblPr>
              <a:tblGrid>
                <a:gridCol w="5412377">
                  <a:extLst>
                    <a:ext uri="{9D8B030D-6E8A-4147-A177-3AD203B41FA5}">
                      <a16:colId xmlns:a16="http://schemas.microsoft.com/office/drawing/2014/main" val="3107546911"/>
                    </a:ext>
                  </a:extLst>
                </a:gridCol>
                <a:gridCol w="874922">
                  <a:extLst>
                    <a:ext uri="{9D8B030D-6E8A-4147-A177-3AD203B41FA5}">
                      <a16:colId xmlns:a16="http://schemas.microsoft.com/office/drawing/2014/main" val="1824390616"/>
                    </a:ext>
                  </a:extLst>
                </a:gridCol>
                <a:gridCol w="1942301">
                  <a:extLst>
                    <a:ext uri="{9D8B030D-6E8A-4147-A177-3AD203B41FA5}">
                      <a16:colId xmlns:a16="http://schemas.microsoft.com/office/drawing/2014/main" val="643833829"/>
                    </a:ext>
                  </a:extLst>
                </a:gridCol>
              </a:tblGrid>
              <a:tr h="617219">
                <a:tc>
                  <a:txBody>
                    <a:bodyPr/>
                    <a:lstStyle/>
                    <a:p>
                      <a:pPr marL="0" marR="0">
                        <a:lnSpc>
                          <a:spcPct val="115000"/>
                        </a:lnSpc>
                        <a:spcBef>
                          <a:spcPts val="300"/>
                        </a:spcBef>
                        <a:spcAft>
                          <a:spcPts val="300"/>
                        </a:spcAft>
                      </a:pPr>
                      <a:r>
                        <a:rPr lang="en-US" sz="1400" dirty="0">
                          <a:solidFill>
                            <a:schemeClr val="tx1"/>
                          </a:solidFill>
                          <a:effectLst/>
                        </a:rPr>
                        <a:t>Interaction Type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Event Days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extLst>
                  <a:ext uri="{0D108BD9-81ED-4DB2-BD59-A6C34878D82A}">
                    <a16:rowId xmlns:a16="http://schemas.microsoft.com/office/drawing/2014/main" val="1468619883"/>
                  </a:ext>
                </a:extLst>
              </a:tr>
              <a:tr h="331032">
                <a:tc>
                  <a:txBody>
                    <a:bodyPr/>
                    <a:lstStyle/>
                    <a:p>
                      <a:pPr marL="9525" marR="0" indent="0">
                        <a:lnSpc>
                          <a:spcPct val="115000"/>
                        </a:lnSpc>
                        <a:spcBef>
                          <a:spcPts val="300"/>
                        </a:spcBef>
                        <a:spcAft>
                          <a:spcPts val="300"/>
                        </a:spcAft>
                        <a:tabLst/>
                      </a:pPr>
                      <a:r>
                        <a:rPr lang="en-US" sz="1400" b="0" kern="1200" dirty="0">
                          <a:solidFill>
                            <a:schemeClr val="tx1"/>
                          </a:solidFill>
                          <a:effectLst/>
                        </a:rPr>
                        <a:t>No Sampling (Interaction Only)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304109575"/>
                  </a:ext>
                </a:extLst>
              </a:tr>
              <a:tr h="331032">
                <a:tc>
                  <a:txBody>
                    <a:bodyPr/>
                    <a:lstStyle/>
                    <a:p>
                      <a:pPr marL="9525" marR="0" indent="0">
                        <a:lnSpc>
                          <a:spcPct val="115000"/>
                        </a:lnSpc>
                        <a:spcBef>
                          <a:spcPts val="300"/>
                        </a:spcBef>
                        <a:spcAft>
                          <a:spcPts val="300"/>
                        </a:spcAft>
                        <a:tabLst/>
                      </a:pPr>
                      <a:r>
                        <a:rPr lang="en-US" sz="1400" b="0" kern="1200" dirty="0">
                          <a:solidFill>
                            <a:schemeClr val="tx1"/>
                          </a:solidFill>
                          <a:effectLst/>
                        </a:rPr>
                        <a:t>Sampling (Wet and/ or Dry)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endParaRPr lang="en-US" sz="1400" b="0" i="0" u="none" strike="noStrike" dirty="0">
                        <a:solidFill>
                          <a:schemeClr val="tx1"/>
                        </a:solidFill>
                        <a:effectLst/>
                        <a:latin typeface="Arial" panose="020B0604020202020204" pitchFamily="34" charset="0"/>
                      </a:endParaRPr>
                    </a:p>
                  </a:txBody>
                  <a:tcPr marL="0" marR="0" marT="0" marB="0" anchor="ctr"/>
                </a:tc>
                <a:tc>
                  <a:txBody>
                    <a:bodyPr/>
                    <a:lstStyle/>
                    <a:p>
                      <a:pPr algn="r" fontAlgn="ctr"/>
                      <a:endParaRPr lang="en-US" sz="1400" b="0" i="0" u="none" strike="noStrike" dirty="0">
                        <a:solidFill>
                          <a:schemeClr val="tx1"/>
                        </a:solidFill>
                        <a:effectLst/>
                        <a:latin typeface="Arial" panose="020B0604020202020204" pitchFamily="34" charset="0"/>
                      </a:endParaRPr>
                    </a:p>
                  </a:txBody>
                  <a:tcPr marL="0" marR="0" marT="0" marB="0" anchor="ctr"/>
                </a:tc>
                <a:extLst>
                  <a:ext uri="{0D108BD9-81ED-4DB2-BD59-A6C34878D82A}">
                    <a16:rowId xmlns:a16="http://schemas.microsoft.com/office/drawing/2014/main" val="3160154463"/>
                  </a:ext>
                </a:extLst>
              </a:tr>
              <a:tr h="331032">
                <a:tc>
                  <a:txBody>
                    <a:bodyPr/>
                    <a:lstStyle/>
                    <a:p>
                      <a:pPr marL="234950" marR="0" indent="0">
                        <a:lnSpc>
                          <a:spcPct val="115000"/>
                        </a:lnSpc>
                        <a:spcBef>
                          <a:spcPts val="300"/>
                        </a:spcBef>
                        <a:spcAft>
                          <a:spcPts val="300"/>
                        </a:spcAft>
                        <a:tabLst/>
                      </a:pPr>
                      <a:r>
                        <a:rPr lang="en-US" sz="1400" b="0" kern="1200" dirty="0">
                          <a:solidFill>
                            <a:schemeClr val="tx1"/>
                          </a:solidFill>
                          <a:effectLst/>
                        </a:rPr>
                        <a:t>Wet Sampling</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dirty="0">
                          <a:solidFill>
                            <a:schemeClr val="tx1"/>
                          </a:solidFill>
                          <a:effectLst/>
                          <a:latin typeface="Arial" panose="020B0604020202020204" pitchFamily="34" charset="0"/>
                        </a:rPr>
                        <a:t>100%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2,121</a:t>
                      </a:r>
                    </a:p>
                  </a:txBody>
                  <a:tcPr marL="0" marR="0" marT="0" marB="0" anchor="ctr"/>
                </a:tc>
                <a:extLst>
                  <a:ext uri="{0D108BD9-81ED-4DB2-BD59-A6C34878D82A}">
                    <a16:rowId xmlns:a16="http://schemas.microsoft.com/office/drawing/2014/main" val="2970846580"/>
                  </a:ext>
                </a:extLst>
              </a:tr>
              <a:tr h="331032">
                <a:tc>
                  <a:txBody>
                    <a:bodyPr/>
                    <a:lstStyle/>
                    <a:p>
                      <a:pPr marL="234950" marR="0" indent="0">
                        <a:lnSpc>
                          <a:spcPct val="115000"/>
                        </a:lnSpc>
                        <a:spcBef>
                          <a:spcPts val="300"/>
                        </a:spcBef>
                        <a:spcAft>
                          <a:spcPts val="300"/>
                        </a:spcAft>
                        <a:tabLst/>
                      </a:pPr>
                      <a:r>
                        <a:rPr lang="en-US" sz="1400" b="0" kern="1200" dirty="0">
                          <a:solidFill>
                            <a:schemeClr val="tx1"/>
                          </a:solidFill>
                          <a:effectLst/>
                        </a:rPr>
                        <a:t>Dry Sampling</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331032">
                <a:tc>
                  <a:txBody>
                    <a:bodyPr/>
                    <a:lstStyle/>
                    <a:p>
                      <a:pPr marL="234950" marR="0" indent="0">
                        <a:lnSpc>
                          <a:spcPct val="115000"/>
                        </a:lnSpc>
                        <a:spcBef>
                          <a:spcPts val="300"/>
                        </a:spcBef>
                        <a:spcAft>
                          <a:spcPts val="300"/>
                        </a:spcAft>
                        <a:tabLst/>
                      </a:pPr>
                      <a:r>
                        <a:rPr lang="en-US" sz="1400" b="0" kern="1200" dirty="0">
                          <a:solidFill>
                            <a:schemeClr val="tx1"/>
                          </a:solidFill>
                          <a:effectLst/>
                        </a:rPr>
                        <a:t>Both Wet and Dry Sampling</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258728074"/>
                  </a:ext>
                </a:extLst>
              </a:tr>
              <a:tr h="331032">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2,121</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a:t>
            </a:r>
            <a:br>
              <a:rPr lang="en-US" sz="1800" dirty="0"/>
            </a:br>
            <a:r>
              <a:rPr lang="en-US" dirty="0"/>
              <a:t>Sampling/ Interaction Type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13</a:t>
            </a:fld>
            <a:endParaRPr lang="en-US" altLang="en-US" dirty="0"/>
          </a:p>
        </p:txBody>
      </p:sp>
      <p:sp>
        <p:nvSpPr>
          <p:cNvPr id="7" name="TextBox 6">
            <a:hlinkClick r:id="rId3" action="ppaction://hlinksldjump"/>
            <a:extLst>
              <a:ext uri="{FF2B5EF4-FFF2-40B4-BE49-F238E27FC236}">
                <a16:creationId xmlns:a16="http://schemas.microsoft.com/office/drawing/2014/main" id="{3D64FF73-4E00-BD47-97E0-D6424DB10CBB}"/>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E7BAC40-4FAE-384A-A6C5-07010D3A7EC3}"/>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96813255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516761449"/>
              </p:ext>
            </p:extLst>
          </p:nvPr>
        </p:nvGraphicFramePr>
        <p:xfrm>
          <a:off x="457200" y="1655864"/>
          <a:ext cx="8257565" cy="3008604"/>
        </p:xfrm>
        <a:graphic>
          <a:graphicData uri="http://schemas.openxmlformats.org/drawingml/2006/table">
            <a:tbl>
              <a:tblPr firstRow="1" firstCol="1" bandRow="1">
                <a:tableStyleId>{0E3FDE45-AF77-4B5C-9715-49D594BDF05E}</a:tableStyleId>
              </a:tblPr>
              <a:tblGrid>
                <a:gridCol w="3967013">
                  <a:extLst>
                    <a:ext uri="{9D8B030D-6E8A-4147-A177-3AD203B41FA5}">
                      <a16:colId xmlns:a16="http://schemas.microsoft.com/office/drawing/2014/main" val="3107546911"/>
                    </a:ext>
                  </a:extLst>
                </a:gridCol>
                <a:gridCol w="892457">
                  <a:extLst>
                    <a:ext uri="{9D8B030D-6E8A-4147-A177-3AD203B41FA5}">
                      <a16:colId xmlns:a16="http://schemas.microsoft.com/office/drawing/2014/main" val="1984161754"/>
                    </a:ext>
                  </a:extLst>
                </a:gridCol>
                <a:gridCol w="1214719">
                  <a:extLst>
                    <a:ext uri="{9D8B030D-6E8A-4147-A177-3AD203B41FA5}">
                      <a16:colId xmlns:a16="http://schemas.microsoft.com/office/drawing/2014/main" val="1824390616"/>
                    </a:ext>
                  </a:extLst>
                </a:gridCol>
                <a:gridCol w="1021044">
                  <a:extLst>
                    <a:ext uri="{9D8B030D-6E8A-4147-A177-3AD203B41FA5}">
                      <a16:colId xmlns:a16="http://schemas.microsoft.com/office/drawing/2014/main" val="643833829"/>
                    </a:ext>
                  </a:extLst>
                </a:gridCol>
                <a:gridCol w="1162332">
                  <a:extLst>
                    <a:ext uri="{9D8B030D-6E8A-4147-A177-3AD203B41FA5}">
                      <a16:colId xmlns:a16="http://schemas.microsoft.com/office/drawing/2014/main" val="3830352220"/>
                    </a:ext>
                  </a:extLst>
                </a:gridCol>
              </a:tblGrid>
              <a:tr h="680670">
                <a:tc>
                  <a:txBody>
                    <a:bodyPr/>
                    <a:lstStyle/>
                    <a:p>
                      <a:pPr marL="0" marR="0">
                        <a:lnSpc>
                          <a:spcPct val="115000"/>
                        </a:lnSpc>
                        <a:spcBef>
                          <a:spcPts val="300"/>
                        </a:spcBef>
                        <a:spcAft>
                          <a:spcPts val="300"/>
                        </a:spcAft>
                      </a:pPr>
                      <a:r>
                        <a:rPr lang="en-US" sz="1400" dirty="0">
                          <a:solidFill>
                            <a:schemeClr val="tx1"/>
                          </a:solidFill>
                          <a:effectLst/>
                        </a:rPr>
                        <a:t>Event Size (Attendance per Event)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kern="1200" dirty="0">
                          <a:solidFill>
                            <a:schemeClr val="tx1"/>
                          </a:solidFill>
                          <a:effectLst/>
                        </a:rPr>
                        <a:t>Samples</a:t>
                      </a:r>
                      <a:br>
                        <a:rPr lang="en-US" sz="1200" kern="1200" dirty="0">
                          <a:solidFill>
                            <a:schemeClr val="tx1"/>
                          </a:solidFill>
                          <a:effectLst/>
                        </a:rPr>
                      </a:br>
                      <a:r>
                        <a:rPr lang="en-US" sz="1200" kern="1200" dirty="0">
                          <a:solidFill>
                            <a:schemeClr val="tx1"/>
                          </a:solidFill>
                          <a:effectLst/>
                        </a:rPr>
                        <a:t>per Hour</a:t>
                      </a:r>
                      <a:r>
                        <a:rPr lang="en-US" sz="1200" kern="1200" baseline="30000" dirty="0">
                          <a:solidFill>
                            <a:schemeClr val="tx1"/>
                          </a:solidFill>
                          <a:effectLst/>
                        </a:rPr>
                        <a:t>1</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kern="1200" dirty="0">
                          <a:solidFill>
                            <a:schemeClr val="tx1"/>
                          </a:solidFill>
                          <a:effectLst/>
                        </a:rPr>
                        <a:t>Samples</a:t>
                      </a:r>
                      <a:br>
                        <a:rPr lang="en-US" sz="1200" kern="1200" dirty="0">
                          <a:solidFill>
                            <a:schemeClr val="tx1"/>
                          </a:solidFill>
                          <a:effectLst/>
                        </a:rPr>
                      </a:br>
                      <a:r>
                        <a:rPr lang="en-US" sz="1200" kern="1200" dirty="0">
                          <a:solidFill>
                            <a:schemeClr val="tx1"/>
                          </a:solidFill>
                          <a:effectLst/>
                        </a:rPr>
                        <a:t>per Event Day</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dirty="0">
                          <a:solidFill>
                            <a:schemeClr val="tx1"/>
                          </a:solidFill>
                          <a:effectLst/>
                        </a:rPr>
                        <a:t>Cost</a:t>
                      </a:r>
                      <a:br>
                        <a:rPr lang="en-US" sz="1200" dirty="0">
                          <a:solidFill>
                            <a:schemeClr val="tx1"/>
                          </a:solidFill>
                          <a:effectLst/>
                        </a:rPr>
                      </a:br>
                      <a:r>
                        <a:rPr lang="en-US" sz="1200" dirty="0">
                          <a:solidFill>
                            <a:schemeClr val="tx1"/>
                          </a:solidFill>
                          <a:effectLst/>
                        </a:rPr>
                        <a:t>per Sample</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200" dirty="0">
                          <a:solidFill>
                            <a:schemeClr val="tx1"/>
                          </a:solidFill>
                          <a:effectLst/>
                        </a:rPr>
                        <a:t>No. of</a:t>
                      </a:r>
                      <a:br>
                        <a:rPr lang="en-US" sz="1200" dirty="0">
                          <a:solidFill>
                            <a:schemeClr val="tx1"/>
                          </a:solidFill>
                          <a:effectLst/>
                        </a:rPr>
                      </a:br>
                      <a:r>
                        <a:rPr lang="en-US" sz="1200" dirty="0">
                          <a:solidFill>
                            <a:schemeClr val="tx1"/>
                          </a:solidFill>
                          <a:effectLst/>
                        </a:rPr>
                        <a:t>Event Days</a:t>
                      </a:r>
                      <a:endParaRPr lang="en-US" sz="12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32562">
                <a:tc>
                  <a:txBody>
                    <a:bodyPr/>
                    <a:lstStyle/>
                    <a:p>
                      <a:pPr marL="0" marR="0">
                        <a:lnSpc>
                          <a:spcPct val="115000"/>
                        </a:lnSpc>
                        <a:spcBef>
                          <a:spcPts val="300"/>
                        </a:spcBef>
                        <a:spcAft>
                          <a:spcPts val="300"/>
                        </a:spcAft>
                      </a:pPr>
                      <a:r>
                        <a:rPr lang="en-US" sz="1400" b="0" kern="1200" dirty="0">
                          <a:solidFill>
                            <a:schemeClr val="tx1"/>
                          </a:solidFill>
                          <a:effectLst/>
                        </a:rPr>
                        <a:t>Sampling (Wet and/ or Dry)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rPr>
                        <a:t> </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kern="1200" dirty="0">
                          <a:solidFill>
                            <a:schemeClr val="tx1"/>
                          </a:solidFill>
                          <a:effectLs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837248757"/>
                  </a:ext>
                </a:extLst>
              </a:tr>
              <a:tr h="332562">
                <a:tc>
                  <a:txBody>
                    <a:bodyPr/>
                    <a:lstStyle/>
                    <a:p>
                      <a:pPr algn="l" fontAlgn="ctr"/>
                      <a:r>
                        <a:rPr lang="en-US" sz="1400" b="0" i="0" u="none" strike="noStrike">
                          <a:solidFill>
                            <a:schemeClr val="tx1"/>
                          </a:solidFill>
                          <a:effectLst/>
                          <a:latin typeface="Arial" panose="020B0604020202020204" pitchFamily="34" charset="0"/>
                        </a:rPr>
                        <a:t>Lowest: 113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$16.08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1,655</a:t>
                      </a:r>
                    </a:p>
                  </a:txBody>
                  <a:tcPr marL="0" marR="0" marT="0" marB="0" anchor="ctr"/>
                </a:tc>
                <a:extLst>
                  <a:ext uri="{0D108BD9-81ED-4DB2-BD59-A6C34878D82A}">
                    <a16:rowId xmlns:a16="http://schemas.microsoft.com/office/drawing/2014/main" val="1304109575"/>
                  </a:ext>
                </a:extLst>
              </a:tr>
              <a:tr h="332562">
                <a:tc>
                  <a:txBody>
                    <a:bodyPr/>
                    <a:lstStyle/>
                    <a:p>
                      <a:pPr algn="l" fontAlgn="ctr"/>
                      <a:r>
                        <a:rPr lang="en-US" sz="1400" b="0" i="0" u="none" strike="noStrike" dirty="0">
                          <a:solidFill>
                            <a:schemeClr val="tx1"/>
                          </a:solidFill>
                          <a:effectLst/>
                          <a:latin typeface="Arial" panose="020B0604020202020204" pitchFamily="34" charset="0"/>
                        </a:rPr>
                        <a:t>Low: 113 to 320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118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12</a:t>
                      </a:r>
                    </a:p>
                  </a:txBody>
                  <a:tcPr marL="0" marR="0" marT="0" marB="0" anchor="ctr"/>
                </a:tc>
                <a:extLst>
                  <a:ext uri="{0D108BD9-81ED-4DB2-BD59-A6C34878D82A}">
                    <a16:rowId xmlns:a16="http://schemas.microsoft.com/office/drawing/2014/main" val="4196945799"/>
                  </a:ext>
                </a:extLst>
              </a:tr>
              <a:tr h="332562">
                <a:tc>
                  <a:txBody>
                    <a:bodyPr/>
                    <a:lstStyle/>
                    <a:p>
                      <a:pPr algn="l" fontAlgn="ctr"/>
                      <a:r>
                        <a:rPr lang="en-US" sz="1400" b="0" i="0" u="none" strike="noStrike" dirty="0">
                          <a:solidFill>
                            <a:schemeClr val="tx1"/>
                          </a:solidFill>
                          <a:effectLst/>
                          <a:latin typeface="Arial" panose="020B0604020202020204" pitchFamily="34" charset="0"/>
                        </a:rPr>
                        <a:t>Average: 320 to 640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256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19</a:t>
                      </a:r>
                    </a:p>
                  </a:txBody>
                  <a:tcPr marL="0" marR="0" marT="0" marB="0" anchor="ctr"/>
                </a:tc>
                <a:extLst>
                  <a:ext uri="{0D108BD9-81ED-4DB2-BD59-A6C34878D82A}">
                    <a16:rowId xmlns:a16="http://schemas.microsoft.com/office/drawing/2014/main" val="3160154463"/>
                  </a:ext>
                </a:extLst>
              </a:tr>
              <a:tr h="332562">
                <a:tc>
                  <a:txBody>
                    <a:bodyPr/>
                    <a:lstStyle/>
                    <a:p>
                      <a:pPr algn="l" fontAlgn="ctr"/>
                      <a:r>
                        <a:rPr lang="en-US" sz="1400" b="0" i="0" u="none" strike="noStrike" dirty="0">
                          <a:solidFill>
                            <a:schemeClr val="tx1"/>
                          </a:solidFill>
                          <a:effectLst/>
                          <a:latin typeface="Arial" panose="020B0604020202020204" pitchFamily="34" charset="0"/>
                        </a:rPr>
                        <a:t>High: 640 to 804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301</a:t>
                      </a:r>
                    </a:p>
                  </a:txBody>
                  <a:tcPr marL="0" marR="0" marT="0" marB="0" anchor="ctr"/>
                </a:tc>
                <a:extLst>
                  <a:ext uri="{0D108BD9-81ED-4DB2-BD59-A6C34878D82A}">
                    <a16:rowId xmlns:a16="http://schemas.microsoft.com/office/drawing/2014/main" val="4267945615"/>
                  </a:ext>
                </a:extLst>
              </a:tr>
              <a:tr h="332562">
                <a:tc>
                  <a:txBody>
                    <a:bodyPr/>
                    <a:lstStyle/>
                    <a:p>
                      <a:pPr algn="l" fontAlgn="ctr"/>
                      <a:r>
                        <a:rPr lang="en-US" sz="1400" b="0" i="0" u="none" strike="noStrike">
                          <a:solidFill>
                            <a:schemeClr val="tx1"/>
                          </a:solidFill>
                          <a:effectLst/>
                          <a:latin typeface="Arial" panose="020B0604020202020204" pitchFamily="34" charset="0"/>
                        </a:rPr>
                        <a:t>Highest: 804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134</a:t>
                      </a:r>
                    </a:p>
                  </a:txBody>
                  <a:tcPr marL="0" marR="0" marT="0" marB="0" anchor="ctr"/>
                </a:tc>
                <a:extLst>
                  <a:ext uri="{0D108BD9-81ED-4DB2-BD59-A6C34878D82A}">
                    <a16:rowId xmlns:a16="http://schemas.microsoft.com/office/drawing/2014/main" val="2258728074"/>
                  </a:ext>
                </a:extLst>
              </a:tr>
              <a:tr h="332562">
                <a:tc>
                  <a:txBody>
                    <a:bodyPr/>
                    <a:lstStyle/>
                    <a:p>
                      <a:pPr algn="r" fontAlgn="ctr"/>
                      <a:r>
                        <a:rPr lang="en-US" sz="1400" b="1" i="0" u="none" strike="noStrike">
                          <a:solidFill>
                            <a:schemeClr val="tx1"/>
                          </a:solidFill>
                          <a:effectLst/>
                          <a:latin typeface="Arial" panose="020B0604020202020204" pitchFamily="34" charset="0"/>
                        </a:rPr>
                        <a:t>All Sampling</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22.6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$16.08</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2,121</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a:t>
            </a:r>
            <a:br>
              <a:rPr lang="en-US" sz="1600" dirty="0"/>
            </a:br>
            <a:r>
              <a:rPr lang="en-US" dirty="0"/>
              <a:t>Interaction Benchmarks for Sampling by Event Size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14</a:t>
            </a:fld>
            <a:endParaRPr lang="en-US" altLang="en-US" dirty="0"/>
          </a:p>
        </p:txBody>
      </p:sp>
      <p:sp>
        <p:nvSpPr>
          <p:cNvPr id="7" name="TextBox 6">
            <a:hlinkClick r:id="rId3" action="ppaction://hlinksldjump"/>
            <a:extLst>
              <a:ext uri="{FF2B5EF4-FFF2-40B4-BE49-F238E27FC236}">
                <a16:creationId xmlns:a16="http://schemas.microsoft.com/office/drawing/2014/main" id="{DC3F98E4-FA26-CA46-8E01-036EDE501610}"/>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5379F23-5FC9-6944-8E4B-455FE1DC1AFF}"/>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7234102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992233546"/>
              </p:ext>
            </p:extLst>
          </p:nvPr>
        </p:nvGraphicFramePr>
        <p:xfrm>
          <a:off x="457200" y="1636097"/>
          <a:ext cx="8229600" cy="1824563"/>
        </p:xfrm>
        <a:graphic>
          <a:graphicData uri="http://schemas.openxmlformats.org/drawingml/2006/table">
            <a:tbl>
              <a:tblPr firstRow="1" firstCol="1" bandRow="1">
                <a:tableStyleId>{0E3FDE45-AF77-4B5C-9715-49D594BDF05E}</a:tableStyleId>
              </a:tblPr>
              <a:tblGrid>
                <a:gridCol w="2307834">
                  <a:extLst>
                    <a:ext uri="{9D8B030D-6E8A-4147-A177-3AD203B41FA5}">
                      <a16:colId xmlns:a16="http://schemas.microsoft.com/office/drawing/2014/main" val="3107546911"/>
                    </a:ext>
                  </a:extLst>
                </a:gridCol>
                <a:gridCol w="1457020">
                  <a:extLst>
                    <a:ext uri="{9D8B030D-6E8A-4147-A177-3AD203B41FA5}">
                      <a16:colId xmlns:a16="http://schemas.microsoft.com/office/drawing/2014/main" val="1984161754"/>
                    </a:ext>
                  </a:extLst>
                </a:gridCol>
                <a:gridCol w="1833594">
                  <a:extLst>
                    <a:ext uri="{9D8B030D-6E8A-4147-A177-3AD203B41FA5}">
                      <a16:colId xmlns:a16="http://schemas.microsoft.com/office/drawing/2014/main" val="1824390616"/>
                    </a:ext>
                  </a:extLst>
                </a:gridCol>
                <a:gridCol w="1286185">
                  <a:extLst>
                    <a:ext uri="{9D8B030D-6E8A-4147-A177-3AD203B41FA5}">
                      <a16:colId xmlns:a16="http://schemas.microsoft.com/office/drawing/2014/main" val="643833829"/>
                    </a:ext>
                  </a:extLst>
                </a:gridCol>
                <a:gridCol w="1344967">
                  <a:extLst>
                    <a:ext uri="{9D8B030D-6E8A-4147-A177-3AD203B41FA5}">
                      <a16:colId xmlns:a16="http://schemas.microsoft.com/office/drawing/2014/main" val="616671420"/>
                    </a:ext>
                  </a:extLst>
                </a:gridCol>
              </a:tblGrid>
              <a:tr h="626767">
                <a:tc>
                  <a:txBody>
                    <a:bodyPr/>
                    <a:lstStyle/>
                    <a:p>
                      <a:pPr marL="0" marR="0">
                        <a:lnSpc>
                          <a:spcPct val="115000"/>
                        </a:lnSpc>
                        <a:spcBef>
                          <a:spcPts val="300"/>
                        </a:spcBef>
                        <a:spcAft>
                          <a:spcPts val="300"/>
                        </a:spcAft>
                      </a:pPr>
                      <a:r>
                        <a:rPr lang="en-US" sz="1400" dirty="0">
                          <a:solidFill>
                            <a:schemeClr val="tx1"/>
                          </a:solidFill>
                          <a:effectLst/>
                          <a:latin typeface="+mn-lt"/>
                        </a:rPr>
                        <a:t>Benchmark Segment</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b="1" i="0" kern="1200" dirty="0">
                          <a:solidFill>
                            <a:schemeClr val="tx1"/>
                          </a:solidFill>
                          <a:effectLst/>
                          <a:latin typeface="+mn-lt"/>
                          <a:cs typeface="Arial Narrow" panose="020B0604020202020204" pitchFamily="34" charset="0"/>
                        </a:rPr>
                        <a:t>Interactions </a:t>
                      </a:r>
                      <a:br>
                        <a:rPr lang="en-US" sz="1400" b="1" i="0" kern="1200" dirty="0">
                          <a:solidFill>
                            <a:schemeClr val="tx1"/>
                          </a:solidFill>
                          <a:effectLst/>
                          <a:latin typeface="+mn-lt"/>
                          <a:cs typeface="Arial Narrow" panose="020B0604020202020204" pitchFamily="34" charset="0"/>
                        </a:rPr>
                      </a:br>
                      <a:r>
                        <a:rPr lang="en-US" sz="1400" b="1" i="0" kern="1200" dirty="0">
                          <a:solidFill>
                            <a:schemeClr val="tx1"/>
                          </a:solidFill>
                          <a:effectLst/>
                          <a:latin typeface="+mn-lt"/>
                          <a:cs typeface="Arial Narrow" panose="020B0604020202020204" pitchFamily="34" charset="0"/>
                        </a:rPr>
                        <a:t>per Hour</a:t>
                      </a:r>
                      <a:r>
                        <a:rPr lang="en-US" sz="1400" b="1" i="0" kern="1200" baseline="30000" dirty="0">
                          <a:solidFill>
                            <a:schemeClr val="tx1"/>
                          </a:solidFill>
                          <a:effectLst/>
                          <a:latin typeface="+mn-lt"/>
                          <a:cs typeface="Arial Narrow" panose="020B0604020202020204" pitchFamily="34" charset="0"/>
                        </a:rPr>
                        <a:t>1</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b"/>
                </a:tc>
                <a:tc>
                  <a:txBody>
                    <a:bodyPr/>
                    <a:lstStyle/>
                    <a:p>
                      <a:pPr marL="0" marR="0" algn="r">
                        <a:lnSpc>
                          <a:spcPct val="115000"/>
                        </a:lnSpc>
                        <a:spcBef>
                          <a:spcPts val="300"/>
                        </a:spcBef>
                        <a:spcAft>
                          <a:spcPts val="300"/>
                        </a:spcAft>
                      </a:pPr>
                      <a:r>
                        <a:rPr lang="en-US" sz="1400" b="1" i="0" kern="1200" dirty="0">
                          <a:solidFill>
                            <a:schemeClr val="tx1"/>
                          </a:solidFill>
                          <a:effectLst/>
                          <a:latin typeface="+mn-lt"/>
                          <a:cs typeface="Arial Narrow" panose="020B0604020202020204" pitchFamily="34" charset="0"/>
                        </a:rPr>
                        <a:t>Interactions per </a:t>
                      </a:r>
                      <a:br>
                        <a:rPr lang="en-US" sz="1400" b="1" i="0" kern="1200" dirty="0">
                          <a:solidFill>
                            <a:schemeClr val="tx1"/>
                          </a:solidFill>
                          <a:effectLst/>
                          <a:latin typeface="+mn-lt"/>
                          <a:cs typeface="Arial Narrow" panose="020B0604020202020204" pitchFamily="34" charset="0"/>
                        </a:rPr>
                      </a:br>
                      <a:r>
                        <a:rPr lang="en-US" sz="1400" b="1" i="0" kern="1200" dirty="0">
                          <a:solidFill>
                            <a:schemeClr val="tx1"/>
                          </a:solidFill>
                          <a:effectLst/>
                          <a:latin typeface="+mn-lt"/>
                          <a:cs typeface="Arial Narrow" panose="020B0604020202020204" pitchFamily="34" charset="0"/>
                        </a:rPr>
                        <a:t>Event Day</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b"/>
                </a:tc>
                <a:tc>
                  <a:txBody>
                    <a:bodyPr/>
                    <a:lstStyle/>
                    <a:p>
                      <a:pPr marL="0" marR="0" algn="r">
                        <a:lnSpc>
                          <a:spcPct val="115000"/>
                        </a:lnSpc>
                        <a:spcBef>
                          <a:spcPts val="300"/>
                        </a:spcBef>
                        <a:spcAft>
                          <a:spcPts val="300"/>
                        </a:spcAft>
                      </a:pPr>
                      <a:r>
                        <a:rPr lang="en-US" sz="1400" b="1" i="0" dirty="0">
                          <a:solidFill>
                            <a:schemeClr val="tx1"/>
                          </a:solidFill>
                          <a:effectLst/>
                          <a:latin typeface="+mn-lt"/>
                          <a:cs typeface="Arial Narrow" panose="020B0604020202020204" pitchFamily="34" charset="0"/>
                        </a:rPr>
                        <a:t>Cost per</a:t>
                      </a:r>
                      <a:br>
                        <a:rPr lang="en-US" sz="1400" b="1" i="0" dirty="0">
                          <a:solidFill>
                            <a:schemeClr val="tx1"/>
                          </a:solidFill>
                          <a:effectLst/>
                          <a:latin typeface="+mn-lt"/>
                          <a:cs typeface="Arial Narrow" panose="020B0604020202020204" pitchFamily="34" charset="0"/>
                        </a:rPr>
                      </a:br>
                      <a:r>
                        <a:rPr lang="en-US" sz="1400" b="1" i="0" dirty="0">
                          <a:solidFill>
                            <a:schemeClr val="tx1"/>
                          </a:solidFill>
                          <a:effectLst/>
                          <a:latin typeface="+mn-lt"/>
                          <a:cs typeface="Arial Narrow" panose="020B0604020202020204" pitchFamily="34" charset="0"/>
                        </a:rPr>
                        <a:t>Interaction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b"/>
                </a:tc>
                <a:tc>
                  <a:txBody>
                    <a:bodyPr/>
                    <a:lstStyle/>
                    <a:p>
                      <a:pPr marL="0" marR="0" algn="r">
                        <a:lnSpc>
                          <a:spcPct val="115000"/>
                        </a:lnSpc>
                        <a:spcBef>
                          <a:spcPts val="300"/>
                        </a:spcBef>
                        <a:spcAft>
                          <a:spcPts val="300"/>
                        </a:spcAft>
                      </a:pPr>
                      <a:r>
                        <a:rPr lang="en-US" sz="1400" b="1" i="0" dirty="0">
                          <a:solidFill>
                            <a:schemeClr val="tx1"/>
                          </a:solidFill>
                          <a:effectLst/>
                          <a:latin typeface="+mn-lt"/>
                          <a:cs typeface="Arial Narrow" panose="020B0604020202020204" pitchFamily="34" charset="0"/>
                        </a:rPr>
                        <a:t>No. of </a:t>
                      </a:r>
                      <a:br>
                        <a:rPr lang="en-US" sz="1400" b="1" i="0" dirty="0">
                          <a:solidFill>
                            <a:schemeClr val="tx1"/>
                          </a:solidFill>
                          <a:effectLst/>
                          <a:latin typeface="+mn-lt"/>
                          <a:cs typeface="Arial Narrow" panose="020B0604020202020204" pitchFamily="34" charset="0"/>
                        </a:rPr>
                      </a:br>
                      <a:r>
                        <a:rPr lang="en-US" sz="1400" b="1" i="0" dirty="0">
                          <a:solidFill>
                            <a:schemeClr val="tx1"/>
                          </a:solidFill>
                          <a:effectLst/>
                          <a:latin typeface="+mn-lt"/>
                          <a:cs typeface="Arial Narrow" panose="020B0604020202020204" pitchFamily="34" charset="0"/>
                        </a:rPr>
                        <a:t>Event Days</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b"/>
                </a:tc>
                <a:extLst>
                  <a:ext uri="{0D108BD9-81ED-4DB2-BD59-A6C34878D82A}">
                    <a16:rowId xmlns:a16="http://schemas.microsoft.com/office/drawing/2014/main" val="1468619883"/>
                  </a:ext>
                </a:extLst>
              </a:tr>
              <a:tr h="299449">
                <a:tc>
                  <a:txBody>
                    <a:bodyPr/>
                    <a:lstStyle/>
                    <a:p>
                      <a:pPr marL="0" marR="0">
                        <a:lnSpc>
                          <a:spcPct val="115000"/>
                        </a:lnSpc>
                        <a:spcBef>
                          <a:spcPts val="300"/>
                        </a:spcBef>
                        <a:spcAft>
                          <a:spcPts val="300"/>
                        </a:spcAft>
                      </a:pPr>
                      <a:r>
                        <a:rPr lang="en-US" sz="1400" b="0" dirty="0">
                          <a:solidFill>
                            <a:schemeClr val="tx1"/>
                          </a:solidFill>
                          <a:effectLst/>
                        </a:rPr>
                        <a:t>Nightlife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latin typeface="+mn-lt"/>
                        </a:rPr>
                        <a:t> </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kern="1200" dirty="0">
                          <a:solidFill>
                            <a:schemeClr val="tx1"/>
                          </a:solidFill>
                          <a:effectLst/>
                          <a:latin typeface="+mn-l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latin typeface="+mn-l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latin typeface="+mn-l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837248757"/>
                  </a:ext>
                </a:extLst>
              </a:tr>
              <a:tr h="299449">
                <a:tc>
                  <a:txBody>
                    <a:bodyPr/>
                    <a:lstStyle/>
                    <a:p>
                      <a:pPr algn="l" fontAlgn="ctr"/>
                      <a:r>
                        <a:rPr lang="en-US" sz="1400" b="0" i="0" u="none" strike="noStrike">
                          <a:solidFill>
                            <a:schemeClr val="tx1"/>
                          </a:solidFill>
                          <a:effectLst/>
                          <a:latin typeface="Arial" panose="020B0604020202020204" pitchFamily="34" charset="0"/>
                        </a:rPr>
                        <a:t>Off Premise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304109575"/>
                  </a:ext>
                </a:extLst>
              </a:tr>
              <a:tr h="299449">
                <a:tc>
                  <a:txBody>
                    <a:bodyPr/>
                    <a:lstStyle/>
                    <a:p>
                      <a:pPr algn="l" fontAlgn="ctr"/>
                      <a:r>
                        <a:rPr lang="en-US" sz="1400" b="0" i="0" u="none" strike="noStrike">
                          <a:solidFill>
                            <a:schemeClr val="tx1"/>
                          </a:solidFill>
                          <a:effectLst/>
                          <a:latin typeface="Arial" panose="020B0604020202020204" pitchFamily="34" charset="0"/>
                        </a:rPr>
                        <a:t>On Premise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a:t>
                      </a:r>
                    </a:p>
                  </a:txBody>
                  <a:tcPr marL="0" marR="0" marT="0" marB="0" anchor="ctr"/>
                </a:tc>
                <a:extLst>
                  <a:ext uri="{0D108BD9-81ED-4DB2-BD59-A6C34878D82A}">
                    <a16:rowId xmlns:a16="http://schemas.microsoft.com/office/drawing/2014/main" val="3160154463"/>
                  </a:ext>
                </a:extLst>
              </a:tr>
              <a:tr h="299449">
                <a:tc>
                  <a:txBody>
                    <a:bodyPr/>
                    <a:lstStyle/>
                    <a:p>
                      <a:pPr algn="l" fontAlgn="ctr"/>
                      <a:r>
                        <a:rPr lang="en-US" sz="1400" b="0" i="0" u="none" strike="noStrike">
                          <a:solidFill>
                            <a:schemeClr val="tx1"/>
                          </a:solidFill>
                          <a:effectLst/>
                          <a:latin typeface="Arial" panose="020B0604020202020204" pitchFamily="34" charset="0"/>
                        </a:rPr>
                        <a:t>Off/ On Premise Combined</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84.7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$12.73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1,789</a:t>
                      </a:r>
                    </a:p>
                  </a:txBody>
                  <a:tcPr marL="0" marR="0" marT="0" marB="0" anchor="ctr"/>
                </a:tc>
                <a:extLst>
                  <a:ext uri="{0D108BD9-81ED-4DB2-BD59-A6C34878D82A}">
                    <a16:rowId xmlns:a16="http://schemas.microsoft.com/office/drawing/2014/main" val="3925775752"/>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a:t>
            </a:r>
            <a:br>
              <a:rPr lang="en-US" sz="1600" dirty="0"/>
            </a:br>
            <a:r>
              <a:rPr lang="en-US" dirty="0"/>
              <a:t>Sampling Efficiency Benchmarks by Nightlife Events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15</a:t>
            </a:fld>
            <a:endParaRPr lang="en-US" altLang="en-US" dirty="0"/>
          </a:p>
        </p:txBody>
      </p:sp>
      <p:sp>
        <p:nvSpPr>
          <p:cNvPr id="9" name="TextBox 8">
            <a:hlinkClick r:id="rId3" action="ppaction://hlinksldjump"/>
            <a:extLst>
              <a:ext uri="{FF2B5EF4-FFF2-40B4-BE49-F238E27FC236}">
                <a16:creationId xmlns:a16="http://schemas.microsoft.com/office/drawing/2014/main" id="{03EB6C2A-D04C-7347-B3C1-99A83C24B988}"/>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E0FDB46-1F0D-B143-9E74-C26DEAA58AA1}"/>
              </a:ext>
            </a:extLst>
          </p:cNvPr>
          <p:cNvSpPr txBox="1"/>
          <p:nvPr/>
        </p:nvSpPr>
        <p:spPr>
          <a:xfrm>
            <a:off x="400527" y="6128012"/>
            <a:ext cx="2601291" cy="400110"/>
          </a:xfrm>
          <a:prstGeom prst="rect">
            <a:avLst/>
          </a:prstGeom>
          <a:noFill/>
        </p:spPr>
        <p:txBody>
          <a:bodyPr wrap="square" rtlCol="0">
            <a:spAutoFit/>
          </a:bodyPr>
          <a:lstStyle/>
          <a:p>
            <a:pPr algn="l"/>
            <a:r>
              <a:rPr lang="en-US" sz="1000" i="1" baseline="30000" dirty="0">
                <a:solidFill>
                  <a:schemeClr val="bg1">
                    <a:lumMod val="50000"/>
                  </a:schemeClr>
                </a:solidFill>
                <a:latin typeface="Arial" panose="020B0604020202020204" pitchFamily="34" charset="0"/>
                <a:cs typeface="Arial" panose="020B0604020202020204" pitchFamily="34" charset="0"/>
              </a:rPr>
              <a:t>1</a:t>
            </a:r>
            <a:r>
              <a:rPr lang="en-US" sz="1000" i="1" dirty="0">
                <a:solidFill>
                  <a:schemeClr val="bg1">
                    <a:lumMod val="50000"/>
                  </a:schemeClr>
                </a:solidFill>
                <a:latin typeface="Arial" panose="020B0604020202020204" pitchFamily="34" charset="0"/>
                <a:cs typeface="Arial" panose="020B0604020202020204" pitchFamily="34" charset="0"/>
              </a:rPr>
              <a:t>Represents multiple staffing scenarios</a:t>
            </a:r>
            <a:br>
              <a:rPr lang="en-US" sz="1000" i="1" dirty="0">
                <a:solidFill>
                  <a:schemeClr val="bg1">
                    <a:lumMod val="50000"/>
                  </a:schemeClr>
                </a:solidFill>
                <a:latin typeface="Arial" panose="020B0604020202020204" pitchFamily="34" charset="0"/>
                <a:cs typeface="Arial" panose="020B0604020202020204" pitchFamily="34" charset="0"/>
              </a:rPr>
            </a:br>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6228530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4289770802"/>
              </p:ext>
            </p:extLst>
          </p:nvPr>
        </p:nvGraphicFramePr>
        <p:xfrm>
          <a:off x="457200" y="1642576"/>
          <a:ext cx="8229601" cy="2363365"/>
        </p:xfrm>
        <a:graphic>
          <a:graphicData uri="http://schemas.openxmlformats.org/drawingml/2006/table">
            <a:tbl>
              <a:tblPr firstRow="1" firstCol="1" bandRow="1">
                <a:tableStyleId>{0E3FDE45-AF77-4B5C-9715-49D594BDF05E}</a:tableStyleId>
              </a:tblPr>
              <a:tblGrid>
                <a:gridCol w="4942114">
                  <a:extLst>
                    <a:ext uri="{9D8B030D-6E8A-4147-A177-3AD203B41FA5}">
                      <a16:colId xmlns:a16="http://schemas.microsoft.com/office/drawing/2014/main" val="3107546911"/>
                    </a:ext>
                  </a:extLst>
                </a:gridCol>
                <a:gridCol w="908168">
                  <a:extLst>
                    <a:ext uri="{9D8B030D-6E8A-4147-A177-3AD203B41FA5}">
                      <a16:colId xmlns:a16="http://schemas.microsoft.com/office/drawing/2014/main" val="1984161754"/>
                    </a:ext>
                  </a:extLst>
                </a:gridCol>
                <a:gridCol w="1021297">
                  <a:extLst>
                    <a:ext uri="{9D8B030D-6E8A-4147-A177-3AD203B41FA5}">
                      <a16:colId xmlns:a16="http://schemas.microsoft.com/office/drawing/2014/main" val="1824390616"/>
                    </a:ext>
                  </a:extLst>
                </a:gridCol>
                <a:gridCol w="1358022">
                  <a:extLst>
                    <a:ext uri="{9D8B030D-6E8A-4147-A177-3AD203B41FA5}">
                      <a16:colId xmlns:a16="http://schemas.microsoft.com/office/drawing/2014/main" val="643833829"/>
                    </a:ext>
                  </a:extLst>
                </a:gridCol>
              </a:tblGrid>
              <a:tr h="601141">
                <a:tc>
                  <a:txBody>
                    <a:bodyPr/>
                    <a:lstStyle/>
                    <a:p>
                      <a:pPr marL="0" marR="0">
                        <a:lnSpc>
                          <a:spcPct val="115000"/>
                        </a:lnSpc>
                        <a:spcBef>
                          <a:spcPts val="300"/>
                        </a:spcBef>
                        <a:spcAft>
                          <a:spcPts val="300"/>
                        </a:spcAft>
                      </a:pPr>
                      <a:r>
                        <a:rPr lang="en-US" sz="1400" dirty="0">
                          <a:solidFill>
                            <a:schemeClr val="tx1"/>
                          </a:solidFill>
                          <a:effectLst/>
                        </a:rPr>
                        <a:t>Interactions per Event Day</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Average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Event Days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293704">
                <a:tc>
                  <a:txBody>
                    <a:bodyPr/>
                    <a:lstStyle/>
                    <a:p>
                      <a:pPr algn="l" fontAlgn="ctr"/>
                      <a:r>
                        <a:rPr lang="en-US" sz="1400" b="0" i="0" u="none" strike="noStrike">
                          <a:solidFill>
                            <a:schemeClr val="tx1"/>
                          </a:solidFill>
                          <a:effectLst/>
                          <a:latin typeface="Arial" panose="020B0604020202020204" pitchFamily="34" charset="0"/>
                        </a:rPr>
                        <a:t>Lowest: 99.7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1,655</a:t>
                      </a:r>
                    </a:p>
                  </a:txBody>
                  <a:tcPr marL="0" marR="0" marT="0" marB="0" anchor="ctr"/>
                </a:tc>
                <a:extLst>
                  <a:ext uri="{0D108BD9-81ED-4DB2-BD59-A6C34878D82A}">
                    <a16:rowId xmlns:a16="http://schemas.microsoft.com/office/drawing/2014/main" val="1304109575"/>
                  </a:ext>
                </a:extLst>
              </a:tr>
              <a:tr h="293704">
                <a:tc>
                  <a:txBody>
                    <a:bodyPr/>
                    <a:lstStyle/>
                    <a:p>
                      <a:pPr algn="l" fontAlgn="ctr"/>
                      <a:r>
                        <a:rPr lang="en-US" sz="1400" b="0" i="0" u="none" strike="noStrike" dirty="0">
                          <a:solidFill>
                            <a:schemeClr val="tx1"/>
                          </a:solidFill>
                          <a:effectLst/>
                          <a:latin typeface="Arial" panose="020B0604020202020204" pitchFamily="34" charset="0"/>
                        </a:rPr>
                        <a:t>Low: 99.7 to 161.2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293704">
                <a:tc>
                  <a:txBody>
                    <a:bodyPr/>
                    <a:lstStyle/>
                    <a:p>
                      <a:pPr algn="l" fontAlgn="ctr"/>
                      <a:r>
                        <a:rPr lang="en-US" sz="1400" b="0" i="0" u="none" strike="noStrike" dirty="0">
                          <a:solidFill>
                            <a:schemeClr val="tx1"/>
                          </a:solidFill>
                          <a:effectLst/>
                          <a:latin typeface="Arial" panose="020B0604020202020204" pitchFamily="34" charset="0"/>
                        </a:rPr>
                        <a:t>Average: 161.2 to 214.8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970846580"/>
                  </a:ext>
                </a:extLst>
              </a:tr>
              <a:tr h="293704">
                <a:tc>
                  <a:txBody>
                    <a:bodyPr/>
                    <a:lstStyle/>
                    <a:p>
                      <a:pPr algn="l" fontAlgn="ctr"/>
                      <a:r>
                        <a:rPr lang="en-US" sz="1400" b="0" i="0" u="none" strike="noStrike" dirty="0">
                          <a:solidFill>
                            <a:schemeClr val="tx1"/>
                          </a:solidFill>
                          <a:effectLst/>
                          <a:latin typeface="Arial" panose="020B0604020202020204" pitchFamily="34" charset="0"/>
                        </a:rPr>
                        <a:t>High: 214.8 to 282.6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293704">
                <a:tc>
                  <a:txBody>
                    <a:bodyPr/>
                    <a:lstStyle/>
                    <a:p>
                      <a:pPr algn="l" fontAlgn="ctr"/>
                      <a:r>
                        <a:rPr lang="en-US" sz="1400" b="0" i="0" u="none" strike="noStrike" dirty="0">
                          <a:solidFill>
                            <a:schemeClr val="tx1"/>
                          </a:solidFill>
                          <a:effectLst/>
                          <a:latin typeface="Arial" panose="020B0604020202020204" pitchFamily="34" charset="0"/>
                        </a:rPr>
                        <a:t>Highest: 282.6 or More</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2258728074"/>
                  </a:ext>
                </a:extLst>
              </a:tr>
              <a:tr h="293704">
                <a:tc>
                  <a:txBody>
                    <a:bodyPr/>
                    <a:lstStyle/>
                    <a:p>
                      <a:pPr algn="r" fontAlgn="ctr"/>
                      <a:r>
                        <a:rPr lang="en-US" sz="1400" b="1" i="0" u="none" strike="noStrike">
                          <a:solidFill>
                            <a:schemeClr val="tx1"/>
                          </a:solidFill>
                          <a:effectLst/>
                          <a:latin typeface="Arial" panose="020B0604020202020204" pitchFamily="34" charset="0"/>
                        </a:rPr>
                        <a:t>Overall</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$942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1,655</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 </a:t>
            </a:r>
            <a:br>
              <a:rPr lang="en-US" sz="1800" dirty="0"/>
            </a:br>
            <a:r>
              <a:rPr lang="en-US" dirty="0"/>
              <a:t>Cost per Event Day</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16</a:t>
            </a:fld>
            <a:endParaRPr lang="en-US" altLang="en-US" dirty="0"/>
          </a:p>
        </p:txBody>
      </p:sp>
      <p:sp>
        <p:nvSpPr>
          <p:cNvPr id="7" name="TextBox 6">
            <a:hlinkClick r:id="rId3" action="ppaction://hlinksldjump"/>
            <a:extLst>
              <a:ext uri="{FF2B5EF4-FFF2-40B4-BE49-F238E27FC236}">
                <a16:creationId xmlns:a16="http://schemas.microsoft.com/office/drawing/2014/main" id="{639290D7-9414-B948-800C-C0AA11116CDF}"/>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5B5C709-9C03-104B-A12F-D5BC0B6AEDB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411229493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640357864"/>
              </p:ext>
            </p:extLst>
          </p:nvPr>
        </p:nvGraphicFramePr>
        <p:xfrm>
          <a:off x="457200" y="1638299"/>
          <a:ext cx="8229600" cy="2646318"/>
        </p:xfrm>
        <a:graphic>
          <a:graphicData uri="http://schemas.openxmlformats.org/drawingml/2006/table">
            <a:tbl>
              <a:tblPr firstRow="1" firstCol="1" bandRow="1">
                <a:tableStyleId>{0E3FDE45-AF77-4B5C-9715-49D594BDF05E}</a:tableStyleId>
              </a:tblPr>
              <a:tblGrid>
                <a:gridCol w="6074229">
                  <a:extLst>
                    <a:ext uri="{9D8B030D-6E8A-4147-A177-3AD203B41FA5}">
                      <a16:colId xmlns:a16="http://schemas.microsoft.com/office/drawing/2014/main" val="3107546911"/>
                    </a:ext>
                  </a:extLst>
                </a:gridCol>
                <a:gridCol w="1001485">
                  <a:extLst>
                    <a:ext uri="{9D8B030D-6E8A-4147-A177-3AD203B41FA5}">
                      <a16:colId xmlns:a16="http://schemas.microsoft.com/office/drawing/2014/main" val="643833829"/>
                    </a:ext>
                  </a:extLst>
                </a:gridCol>
                <a:gridCol w="1153886">
                  <a:extLst>
                    <a:ext uri="{9D8B030D-6E8A-4147-A177-3AD203B41FA5}">
                      <a16:colId xmlns:a16="http://schemas.microsoft.com/office/drawing/2014/main" val="3830352220"/>
                    </a:ext>
                  </a:extLst>
                </a:gridCol>
              </a:tblGrid>
              <a:tr h="598706">
                <a:tc>
                  <a:txBody>
                    <a:bodyPr/>
                    <a:lstStyle/>
                    <a:p>
                      <a:pPr marL="0" marR="0">
                        <a:lnSpc>
                          <a:spcPct val="115000"/>
                        </a:lnSpc>
                        <a:spcBef>
                          <a:spcPts val="300"/>
                        </a:spcBef>
                        <a:spcAft>
                          <a:spcPts val="300"/>
                        </a:spcAft>
                      </a:pPr>
                      <a:r>
                        <a:rPr lang="en-US" sz="1400" dirty="0">
                          <a:solidFill>
                            <a:schemeClr val="tx1"/>
                          </a:solidFill>
                          <a:effectLst/>
                        </a:rPr>
                        <a:t>Event Size (Attendance per Event)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rPr>
                        <a:t>Cost</a:t>
                      </a:r>
                      <a:br>
                        <a:rPr lang="en-US" sz="1400" dirty="0">
                          <a:solidFill>
                            <a:schemeClr val="tx1"/>
                          </a:solidFill>
                          <a:effectLst/>
                        </a:rPr>
                      </a:br>
                      <a:r>
                        <a:rPr lang="en-US" sz="1400" dirty="0">
                          <a:solidFill>
                            <a:schemeClr val="tx1"/>
                          </a:solidFill>
                          <a:effectLst/>
                        </a:rPr>
                        <a:t>per Event</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Event Days</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292516">
                <a:tc>
                  <a:txBody>
                    <a:bodyPr/>
                    <a:lstStyle/>
                    <a:p>
                      <a:pPr marL="0" marR="0">
                        <a:lnSpc>
                          <a:spcPct val="115000"/>
                        </a:lnSpc>
                        <a:spcBef>
                          <a:spcPts val="300"/>
                        </a:spcBef>
                        <a:spcAft>
                          <a:spcPts val="300"/>
                        </a:spcAft>
                      </a:pPr>
                      <a:r>
                        <a:rPr lang="en-US" sz="1400" b="0" kern="1200" dirty="0">
                          <a:solidFill>
                            <a:schemeClr val="tx1"/>
                          </a:solidFill>
                          <a:effectLst/>
                        </a:rPr>
                        <a:t>Sampling (Wet and/ or Dry)</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r>
                        <a:rPr lang="en-US" sz="1400" dirty="0">
                          <a:solidFill>
                            <a:schemeClr val="tx1"/>
                          </a:solidFill>
                          <a:effectLst/>
                        </a:rPr>
                        <a:t> </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tc>
                  <a:txBody>
                    <a:bodyPr/>
                    <a:lstStyle/>
                    <a:p>
                      <a:pPr marL="0" marR="0" algn="r">
                        <a:lnSpc>
                          <a:spcPct val="115000"/>
                        </a:lnSpc>
                        <a:spcBef>
                          <a:spcPts val="300"/>
                        </a:spcBef>
                        <a:spcAft>
                          <a:spcPts val="300"/>
                        </a:spcAft>
                      </a:pP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0" marT="0" marB="0" anchor="ctr"/>
                </a:tc>
                <a:extLst>
                  <a:ext uri="{0D108BD9-81ED-4DB2-BD59-A6C34878D82A}">
                    <a16:rowId xmlns:a16="http://schemas.microsoft.com/office/drawing/2014/main" val="2837248757"/>
                  </a:ext>
                </a:extLst>
              </a:tr>
              <a:tr h="292516">
                <a:tc>
                  <a:txBody>
                    <a:bodyPr/>
                    <a:lstStyle/>
                    <a:p>
                      <a:pPr algn="l" fontAlgn="ctr"/>
                      <a:r>
                        <a:rPr lang="en-US" sz="1400" b="0" i="0" u="none" strike="noStrike">
                          <a:solidFill>
                            <a:schemeClr val="tx1"/>
                          </a:solidFill>
                          <a:effectLst/>
                          <a:latin typeface="Arial" panose="020B0604020202020204" pitchFamily="34" charset="0"/>
                        </a:rPr>
                        <a:t>Lowest: 92 or Less</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$956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1,189</a:t>
                      </a:r>
                    </a:p>
                  </a:txBody>
                  <a:tcPr marL="0" marR="0" marT="0" marB="0" anchor="ctr"/>
                </a:tc>
                <a:extLst>
                  <a:ext uri="{0D108BD9-81ED-4DB2-BD59-A6C34878D82A}">
                    <a16:rowId xmlns:a16="http://schemas.microsoft.com/office/drawing/2014/main" val="1304109575"/>
                  </a:ext>
                </a:extLst>
              </a:tr>
              <a:tr h="292516">
                <a:tc>
                  <a:txBody>
                    <a:bodyPr/>
                    <a:lstStyle/>
                    <a:p>
                      <a:pPr algn="l" fontAlgn="ctr"/>
                      <a:r>
                        <a:rPr lang="en-US" sz="1400" b="0" i="0" u="none" strike="noStrike" dirty="0">
                          <a:solidFill>
                            <a:schemeClr val="tx1"/>
                          </a:solidFill>
                          <a:effectLst/>
                          <a:latin typeface="Arial" panose="020B0604020202020204" pitchFamily="34" charset="0"/>
                        </a:rPr>
                        <a:t>Low: 92 to 94</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765871245"/>
                  </a:ext>
                </a:extLst>
              </a:tr>
              <a:tr h="292516">
                <a:tc>
                  <a:txBody>
                    <a:bodyPr/>
                    <a:lstStyle/>
                    <a:p>
                      <a:pPr algn="l" fontAlgn="ctr"/>
                      <a:r>
                        <a:rPr lang="en-US" sz="1400" b="0" i="0" u="none" strike="noStrike" dirty="0">
                          <a:solidFill>
                            <a:schemeClr val="tx1"/>
                          </a:solidFill>
                          <a:effectLst/>
                          <a:latin typeface="Arial" panose="020B0604020202020204" pitchFamily="34" charset="0"/>
                        </a:rPr>
                        <a:t>Average: 94 to 96</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292516">
                <a:tc>
                  <a:txBody>
                    <a:bodyPr/>
                    <a:lstStyle/>
                    <a:p>
                      <a:pPr algn="l" fontAlgn="ctr"/>
                      <a:r>
                        <a:rPr lang="en-US" sz="1400" b="0" i="0" u="none" strike="noStrike" dirty="0">
                          <a:solidFill>
                            <a:schemeClr val="tx1"/>
                          </a:solidFill>
                          <a:effectLst/>
                          <a:latin typeface="Arial" panose="020B0604020202020204" pitchFamily="34" charset="0"/>
                        </a:rPr>
                        <a:t>High: 96 to 98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4267945615"/>
                  </a:ext>
                </a:extLst>
              </a:tr>
              <a:tr h="292516">
                <a:tc>
                  <a:txBody>
                    <a:bodyPr/>
                    <a:lstStyle/>
                    <a:p>
                      <a:pPr algn="l" fontAlgn="ctr"/>
                      <a:r>
                        <a:rPr lang="en-US" sz="1400" b="0" i="0" u="none" strike="noStrike">
                          <a:solidFill>
                            <a:schemeClr val="tx1"/>
                          </a:solidFill>
                          <a:effectLst/>
                          <a:latin typeface="Arial" panose="020B0604020202020204" pitchFamily="34" charset="0"/>
                        </a:rPr>
                        <a:t>Highest: 98 or More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$906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466</a:t>
                      </a:r>
                    </a:p>
                  </a:txBody>
                  <a:tcPr marL="0" marR="0" marT="0" marB="0" anchor="ctr"/>
                </a:tc>
                <a:extLst>
                  <a:ext uri="{0D108BD9-81ED-4DB2-BD59-A6C34878D82A}">
                    <a16:rowId xmlns:a16="http://schemas.microsoft.com/office/drawing/2014/main" val="2258728074"/>
                  </a:ext>
                </a:extLst>
              </a:tr>
              <a:tr h="292516">
                <a:tc>
                  <a:txBody>
                    <a:bodyPr/>
                    <a:lstStyle/>
                    <a:p>
                      <a:pPr algn="r" fontAlgn="ctr"/>
                      <a:r>
                        <a:rPr lang="en-US" sz="1400" b="1" i="0" u="none" strike="noStrike">
                          <a:solidFill>
                            <a:schemeClr val="tx1"/>
                          </a:solidFill>
                          <a:effectLst/>
                          <a:latin typeface="Arial" panose="020B0604020202020204" pitchFamily="34" charset="0"/>
                        </a:rPr>
                        <a:t>All Sampling</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$942</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1,655</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pPr>
              <a:lnSpc>
                <a:spcPct val="95000"/>
              </a:lnSpc>
            </a:pPr>
            <a:r>
              <a:rPr lang="en-US" sz="1400" i="1" dirty="0"/>
              <a:t>Reach: Efficiency</a:t>
            </a:r>
            <a:br>
              <a:rPr lang="en-US" sz="1600" dirty="0"/>
            </a:br>
            <a:r>
              <a:rPr lang="en-US" sz="1800" dirty="0"/>
              <a:t>Cost per Event Day Benchmarks by Sampling Interaction Type and Event Size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17</a:t>
            </a:fld>
            <a:endParaRPr lang="en-US" altLang="en-US" dirty="0"/>
          </a:p>
        </p:txBody>
      </p:sp>
      <p:sp>
        <p:nvSpPr>
          <p:cNvPr id="7" name="TextBox 6">
            <a:hlinkClick r:id="rId3" action="ppaction://hlinksldjump"/>
            <a:extLst>
              <a:ext uri="{FF2B5EF4-FFF2-40B4-BE49-F238E27FC236}">
                <a16:creationId xmlns:a16="http://schemas.microsoft.com/office/drawing/2014/main" id="{01E82087-1629-7049-8DA0-042B8F000986}"/>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CCD1BE2-BBD9-E542-9F70-C724A63A88AF}"/>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4066341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006973887"/>
              </p:ext>
            </p:extLst>
          </p:nvPr>
        </p:nvGraphicFramePr>
        <p:xfrm>
          <a:off x="448278" y="1638302"/>
          <a:ext cx="8238522" cy="1571727"/>
        </p:xfrm>
        <a:graphic>
          <a:graphicData uri="http://schemas.openxmlformats.org/drawingml/2006/table">
            <a:tbl>
              <a:tblPr firstRow="1" firstCol="1" bandRow="1">
                <a:tableStyleId>{0E3FDE45-AF77-4B5C-9715-49D594BDF05E}</a:tableStyleId>
              </a:tblPr>
              <a:tblGrid>
                <a:gridCol w="3556206">
                  <a:extLst>
                    <a:ext uri="{9D8B030D-6E8A-4147-A177-3AD203B41FA5}">
                      <a16:colId xmlns:a16="http://schemas.microsoft.com/office/drawing/2014/main" val="3107546911"/>
                    </a:ext>
                  </a:extLst>
                </a:gridCol>
                <a:gridCol w="3458762">
                  <a:extLst>
                    <a:ext uri="{9D8B030D-6E8A-4147-A177-3AD203B41FA5}">
                      <a16:colId xmlns:a16="http://schemas.microsoft.com/office/drawing/2014/main" val="1824390616"/>
                    </a:ext>
                  </a:extLst>
                </a:gridCol>
                <a:gridCol w="1223554">
                  <a:extLst>
                    <a:ext uri="{9D8B030D-6E8A-4147-A177-3AD203B41FA5}">
                      <a16:colId xmlns:a16="http://schemas.microsoft.com/office/drawing/2014/main" val="616671420"/>
                    </a:ext>
                  </a:extLst>
                </a:gridCol>
              </a:tblGrid>
              <a:tr h="641505">
                <a:tc>
                  <a:txBody>
                    <a:bodyPr/>
                    <a:lstStyle/>
                    <a:p>
                      <a:pPr marL="0" marR="0">
                        <a:lnSpc>
                          <a:spcPct val="115000"/>
                        </a:lnSpc>
                        <a:spcBef>
                          <a:spcPts val="300"/>
                        </a:spcBef>
                        <a:spcAft>
                          <a:spcPts val="300"/>
                        </a:spcAft>
                      </a:pPr>
                      <a:r>
                        <a:rPr lang="en-US" sz="1400" kern="1200" dirty="0">
                          <a:solidFill>
                            <a:schemeClr val="tx1"/>
                          </a:solidFill>
                          <a:effectLst/>
                        </a:rPr>
                        <a:t>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a:t>
                      </a:r>
                      <a:br>
                        <a:rPr lang="en-US" sz="1400" kern="1200" dirty="0">
                          <a:solidFill>
                            <a:schemeClr val="tx1"/>
                          </a:solidFill>
                          <a:effectLst/>
                        </a:rPr>
                      </a:br>
                      <a:r>
                        <a:rPr lang="en-US" sz="1400" kern="1200" dirty="0">
                          <a:solidFill>
                            <a:schemeClr val="tx1"/>
                          </a:solidFill>
                          <a:effectLst/>
                        </a:rPr>
                        <a:t>Event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Event Days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extLst>
                  <a:ext uri="{0D108BD9-81ED-4DB2-BD59-A6C34878D82A}">
                    <a16:rowId xmlns:a16="http://schemas.microsoft.com/office/drawing/2014/main" val="1468619883"/>
                  </a:ext>
                </a:extLst>
              </a:tr>
              <a:tr h="310074">
                <a:tc>
                  <a:txBody>
                    <a:bodyPr/>
                    <a:lstStyle/>
                    <a:p>
                      <a:pPr algn="l" fontAlgn="ctr"/>
                      <a:r>
                        <a:rPr lang="en-US" sz="1400" b="0" i="0" u="none" strike="noStrike" dirty="0">
                          <a:solidFill>
                            <a:schemeClr val="tx1"/>
                          </a:solidFill>
                          <a:effectLst/>
                          <a:latin typeface="Arial" panose="020B0604020202020204" pitchFamily="34" charset="0"/>
                        </a:rPr>
                        <a:t>Off Premise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304109575"/>
                  </a:ext>
                </a:extLst>
              </a:tr>
              <a:tr h="310074">
                <a:tc>
                  <a:txBody>
                    <a:bodyPr/>
                    <a:lstStyle/>
                    <a:p>
                      <a:pPr algn="l" fontAlgn="ctr"/>
                      <a:r>
                        <a:rPr lang="en-US" sz="1400" b="0" i="0" u="none" strike="noStrike">
                          <a:solidFill>
                            <a:schemeClr val="tx1"/>
                          </a:solidFill>
                          <a:effectLst/>
                          <a:latin typeface="Arial" panose="020B0604020202020204" pitchFamily="34" charset="0"/>
                        </a:rPr>
                        <a:t>On Premise</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160154463"/>
                  </a:ext>
                </a:extLst>
              </a:tr>
              <a:tr h="310074">
                <a:tc>
                  <a:txBody>
                    <a:bodyPr/>
                    <a:lstStyle/>
                    <a:p>
                      <a:pPr algn="l" fontAlgn="ctr"/>
                      <a:r>
                        <a:rPr lang="en-US" sz="1400" b="0" i="0" u="none" strike="noStrike">
                          <a:solidFill>
                            <a:schemeClr val="tx1"/>
                          </a:solidFill>
                          <a:effectLst/>
                          <a:latin typeface="Arial" panose="020B0604020202020204" pitchFamily="34" charset="0"/>
                        </a:rPr>
                        <a:t>Off/ On Premise Combined</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$942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1,655</a:t>
                      </a:r>
                    </a:p>
                  </a:txBody>
                  <a:tcPr marL="0" marR="0" marT="0" marB="0" anchor="ctr"/>
                </a:tc>
                <a:extLst>
                  <a:ext uri="{0D108BD9-81ED-4DB2-BD59-A6C34878D82A}">
                    <a16:rowId xmlns:a16="http://schemas.microsoft.com/office/drawing/2014/main" val="361975146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Efficiency</a:t>
            </a:r>
            <a:br>
              <a:rPr lang="en-US" sz="1600" dirty="0"/>
            </a:br>
            <a:r>
              <a:rPr lang="en-US" dirty="0"/>
              <a:t>Cost per Event Day Benchmarks by Nightlife Events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18</a:t>
            </a:fld>
            <a:endParaRPr lang="en-US" altLang="en-US" dirty="0"/>
          </a:p>
        </p:txBody>
      </p:sp>
      <p:sp>
        <p:nvSpPr>
          <p:cNvPr id="9" name="TextBox 8">
            <a:hlinkClick r:id="rId3" action="ppaction://hlinksldjump"/>
            <a:extLst>
              <a:ext uri="{FF2B5EF4-FFF2-40B4-BE49-F238E27FC236}">
                <a16:creationId xmlns:a16="http://schemas.microsoft.com/office/drawing/2014/main" id="{9BD02541-044E-734D-9001-498505171D5B}"/>
              </a:ext>
            </a:extLst>
          </p:cNvPr>
          <p:cNvSpPr txBox="1"/>
          <p:nvPr/>
        </p:nvSpPr>
        <p:spPr>
          <a:xfrm>
            <a:off x="6604986" y="6483092"/>
            <a:ext cx="198205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Reach Table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9696EC0-8DEB-8D4F-A628-93548D1D3A3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08415379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680169175"/>
              </p:ext>
            </p:extLst>
          </p:nvPr>
        </p:nvGraphicFramePr>
        <p:xfrm>
          <a:off x="457200" y="1638301"/>
          <a:ext cx="8229601" cy="1496785"/>
        </p:xfrm>
        <a:graphic>
          <a:graphicData uri="http://schemas.openxmlformats.org/drawingml/2006/table">
            <a:tbl>
              <a:tblPr firstRow="1" firstCol="1" bandRow="1">
                <a:tableStyleId>{0E3FDE45-AF77-4B5C-9715-49D594BDF05E}</a:tableStyleId>
              </a:tblPr>
              <a:tblGrid>
                <a:gridCol w="5987143">
                  <a:extLst>
                    <a:ext uri="{9D8B030D-6E8A-4147-A177-3AD203B41FA5}">
                      <a16:colId xmlns:a16="http://schemas.microsoft.com/office/drawing/2014/main" val="3107546911"/>
                    </a:ext>
                  </a:extLst>
                </a:gridCol>
                <a:gridCol w="870857">
                  <a:extLst>
                    <a:ext uri="{9D8B030D-6E8A-4147-A177-3AD203B41FA5}">
                      <a16:colId xmlns:a16="http://schemas.microsoft.com/office/drawing/2014/main" val="1824390616"/>
                    </a:ext>
                  </a:extLst>
                </a:gridCol>
                <a:gridCol w="1371601">
                  <a:extLst>
                    <a:ext uri="{9D8B030D-6E8A-4147-A177-3AD203B41FA5}">
                      <a16:colId xmlns:a16="http://schemas.microsoft.com/office/drawing/2014/main" val="643833829"/>
                    </a:ext>
                  </a:extLst>
                </a:gridCol>
              </a:tblGrid>
              <a:tr h="607033">
                <a:tc>
                  <a:txBody>
                    <a:bodyPr/>
                    <a:lstStyle/>
                    <a:p>
                      <a:pPr marL="0" marR="0">
                        <a:lnSpc>
                          <a:spcPct val="115000"/>
                        </a:lnSpc>
                        <a:spcBef>
                          <a:spcPts val="300"/>
                        </a:spcBef>
                        <a:spcAft>
                          <a:spcPts val="300"/>
                        </a:spcAft>
                      </a:pPr>
                      <a:r>
                        <a:rPr lang="en-US" sz="1400" dirty="0">
                          <a:solidFill>
                            <a:schemeClr val="tx1"/>
                          </a:solidFill>
                          <a:effectLst/>
                        </a:rPr>
                        <a:t>Gender Profile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Respondents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extLst>
                  <a:ext uri="{0D108BD9-81ED-4DB2-BD59-A6C34878D82A}">
                    <a16:rowId xmlns:a16="http://schemas.microsoft.com/office/drawing/2014/main" val="1468619883"/>
                  </a:ext>
                </a:extLst>
              </a:tr>
              <a:tr h="296584">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3377" marT="0" marB="0" anchor="ctr"/>
                </a:tc>
                <a:tc>
                  <a:txBody>
                    <a:bodyPr/>
                    <a:lstStyle/>
                    <a:p>
                      <a:pPr algn="r" fontAlgn="ctr"/>
                      <a:r>
                        <a:rPr lang="en-US" sz="1400" b="0" i="0" u="none" strike="noStrike">
                          <a:solidFill>
                            <a:schemeClr val="tx1"/>
                          </a:solidFill>
                          <a:effectLst/>
                          <a:latin typeface="Arial" panose="020B0604020202020204" pitchFamily="34" charset="0"/>
                        </a:rPr>
                        <a:t>48%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5,743</a:t>
                      </a:r>
                    </a:p>
                  </a:txBody>
                  <a:tcPr marL="0" marR="0" marT="0" marB="0" anchor="ctr"/>
                </a:tc>
                <a:extLst>
                  <a:ext uri="{0D108BD9-81ED-4DB2-BD59-A6C34878D82A}">
                    <a16:rowId xmlns:a16="http://schemas.microsoft.com/office/drawing/2014/main" val="1304109575"/>
                  </a:ext>
                </a:extLst>
              </a:tr>
              <a:tr h="296584">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3377" marT="0" marB="0" anchor="ctr"/>
                </a:tc>
                <a:tc>
                  <a:txBody>
                    <a:bodyPr/>
                    <a:lstStyle/>
                    <a:p>
                      <a:pPr algn="r" fontAlgn="ctr"/>
                      <a:r>
                        <a:rPr lang="en-US" sz="1400" b="0" i="0" u="none" strike="noStrike">
                          <a:solidFill>
                            <a:schemeClr val="tx1"/>
                          </a:solidFill>
                          <a:effectLst/>
                          <a:latin typeface="Arial" panose="020B0604020202020204" pitchFamily="34" charset="0"/>
                        </a:rPr>
                        <a:t>52%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6,148</a:t>
                      </a:r>
                    </a:p>
                  </a:txBody>
                  <a:tcPr marL="0" marR="0" marT="0" marB="0" anchor="ctr"/>
                </a:tc>
                <a:extLst>
                  <a:ext uri="{0D108BD9-81ED-4DB2-BD59-A6C34878D82A}">
                    <a16:rowId xmlns:a16="http://schemas.microsoft.com/office/drawing/2014/main" val="3160154463"/>
                  </a:ext>
                </a:extLst>
              </a:tr>
              <a:tr h="296584">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11,891</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Quality </a:t>
            </a:r>
            <a:br>
              <a:rPr lang="en-US" sz="1800" dirty="0"/>
            </a:br>
            <a:r>
              <a:rPr lang="en-US" dirty="0"/>
              <a:t>Gender Prevalence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19</a:t>
            </a:fld>
            <a:endParaRPr lang="en-US" altLang="en-US" dirty="0"/>
          </a:p>
        </p:txBody>
      </p:sp>
      <p:sp>
        <p:nvSpPr>
          <p:cNvPr id="7" name="TextBox 6">
            <a:hlinkClick r:id="rId3" action="ppaction://hlinksldjump"/>
            <a:extLst>
              <a:ext uri="{FF2B5EF4-FFF2-40B4-BE49-F238E27FC236}">
                <a16:creationId xmlns:a16="http://schemas.microsoft.com/office/drawing/2014/main" id="{DBABD5DC-4890-4547-AF78-FBE649C9A242}"/>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0AE3256-3BB0-F043-9D8E-49B9E87FCCA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4911390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Contents</a:t>
            </a:r>
          </a:p>
          <a:p>
            <a:r>
              <a:rPr lang="en-US" dirty="0">
                <a:hlinkClick r:id="rId2" action="ppaction://hlinksldjump"/>
              </a:rPr>
              <a:t>Index of Tables</a:t>
            </a:r>
            <a:endParaRPr lang="en-US" dirty="0"/>
          </a:p>
          <a:p>
            <a:r>
              <a:rPr lang="en-US" dirty="0">
                <a:hlinkClick r:id="rId3" action="ppaction://hlinksldjump"/>
              </a:rPr>
              <a:t>Event Marketing Benchmarks</a:t>
            </a:r>
            <a:endParaRPr lang="en-US" dirty="0"/>
          </a:p>
          <a:p>
            <a:pPr lvl="1"/>
            <a:r>
              <a:rPr lang="en-US" dirty="0">
                <a:hlinkClick r:id="rId4" action="ppaction://hlinksldjump"/>
              </a:rPr>
              <a:t>Reach: Efficiency and Quality</a:t>
            </a:r>
            <a:endParaRPr lang="en-US" dirty="0"/>
          </a:p>
          <a:p>
            <a:pPr lvl="1"/>
            <a:r>
              <a:rPr lang="en-US" dirty="0">
                <a:hlinkClick r:id="rId5" action="ppaction://hlinksldjump"/>
              </a:rPr>
              <a:t>Impact: Awareness, Advocacy and Purchase</a:t>
            </a:r>
            <a:endParaRPr lang="en-US" dirty="0"/>
          </a:p>
          <a:p>
            <a:pPr lvl="1"/>
            <a:r>
              <a:rPr lang="en-US" dirty="0">
                <a:hlinkClick r:id="rId6" action="ppaction://hlinksldjump"/>
              </a:rPr>
              <a:t>Return-on-Investment: Modeling and Campaign Strategy</a:t>
            </a:r>
            <a:endParaRPr lang="en-US" dirty="0"/>
          </a:p>
          <a:p>
            <a:r>
              <a:rPr lang="en-US" dirty="0">
                <a:hlinkClick r:id="rId7" action="ppaction://hlinksldjump"/>
              </a:rPr>
              <a:t>Appendix</a:t>
            </a:r>
            <a:endParaRPr lang="en-US" dirty="0"/>
          </a:p>
          <a:p>
            <a:pPr lvl="1"/>
            <a:r>
              <a:rPr lang="en-US" dirty="0">
                <a:hlinkClick r:id="rId8" action="ppaction://hlinksldjump"/>
              </a:rPr>
              <a:t>Full Benchmarking Database Profiles</a:t>
            </a:r>
            <a:endParaRPr lang="en-US" dirty="0"/>
          </a:p>
          <a:p>
            <a:pPr lvl="1"/>
            <a:r>
              <a:rPr lang="en-US" dirty="0">
                <a:hlinkClick r:id="rId9" action="ppaction://hlinksldjump"/>
              </a:rPr>
              <a:t>Benchmarking Definitions, Methodology and Analysts’ Notes</a:t>
            </a:r>
            <a:endParaRPr lang="en-US" dirty="0"/>
          </a:p>
        </p:txBody>
      </p:sp>
      <p:sp>
        <p:nvSpPr>
          <p:cNvPr id="3" name="Title 2"/>
          <p:cNvSpPr>
            <a:spLocks noGrp="1"/>
          </p:cNvSpPr>
          <p:nvPr>
            <p:ph type="title"/>
          </p:nvPr>
        </p:nvSpPr>
        <p:spPr/>
        <p:txBody>
          <a:bodyPr/>
          <a:lstStyle/>
          <a:p>
            <a:r>
              <a:rPr lang="en-US" dirty="0"/>
              <a:t>Report Contents</a:t>
            </a:r>
          </a:p>
        </p:txBody>
      </p:sp>
      <p:sp>
        <p:nvSpPr>
          <p:cNvPr id="4" name="Slide Number Placeholder 3"/>
          <p:cNvSpPr>
            <a:spLocks noGrp="1"/>
          </p:cNvSpPr>
          <p:nvPr>
            <p:ph type="sldNum" sz="quarter" idx="4"/>
          </p:nvPr>
        </p:nvSpPr>
        <p:spPr>
          <a:xfrm>
            <a:off x="8423917" y="6518021"/>
            <a:ext cx="425116" cy="254000"/>
          </a:xfrm>
          <a:prstGeom prst="rect">
            <a:avLst/>
          </a:prstGeom>
        </p:spPr>
        <p:txBody>
          <a:bodyPr/>
          <a:lstStyle/>
          <a:p>
            <a:fld id="{9811F8BB-88D0-42D8-BC7D-17E499E45145}" type="slidenum">
              <a:rPr lang="en-US" altLang="en-US" smtClean="0"/>
              <a:pPr/>
              <a:t>2</a:t>
            </a:fld>
            <a:endParaRPr lang="en-US" altLang="en-US" dirty="0"/>
          </a:p>
        </p:txBody>
      </p:sp>
      <p:sp>
        <p:nvSpPr>
          <p:cNvPr id="14" name="TextBox 13">
            <a:extLst>
              <a:ext uri="{FF2B5EF4-FFF2-40B4-BE49-F238E27FC236}">
                <a16:creationId xmlns:a16="http://schemas.microsoft.com/office/drawing/2014/main" id="{627103CB-DC22-2C44-A5AD-C8620AD1DD14}"/>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268546386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758980647"/>
              </p:ext>
            </p:extLst>
          </p:nvPr>
        </p:nvGraphicFramePr>
        <p:xfrm>
          <a:off x="457200" y="1638298"/>
          <a:ext cx="8229600" cy="1470662"/>
        </p:xfrm>
        <a:graphic>
          <a:graphicData uri="http://schemas.openxmlformats.org/drawingml/2006/table">
            <a:tbl>
              <a:tblPr firstRow="1" firstCol="1" bandRow="1">
                <a:tableStyleId>{0E3FDE45-AF77-4B5C-9715-49D594BDF05E}</a:tableStyleId>
              </a:tblPr>
              <a:tblGrid>
                <a:gridCol w="4950823">
                  <a:extLst>
                    <a:ext uri="{9D8B030D-6E8A-4147-A177-3AD203B41FA5}">
                      <a16:colId xmlns:a16="http://schemas.microsoft.com/office/drawing/2014/main" val="3107546911"/>
                    </a:ext>
                  </a:extLst>
                </a:gridCol>
                <a:gridCol w="1027611">
                  <a:extLst>
                    <a:ext uri="{9D8B030D-6E8A-4147-A177-3AD203B41FA5}">
                      <a16:colId xmlns:a16="http://schemas.microsoft.com/office/drawing/2014/main" val="1824390616"/>
                    </a:ext>
                  </a:extLst>
                </a:gridCol>
                <a:gridCol w="879566">
                  <a:extLst>
                    <a:ext uri="{9D8B030D-6E8A-4147-A177-3AD203B41FA5}">
                      <a16:colId xmlns:a16="http://schemas.microsoft.com/office/drawing/2014/main" val="908646895"/>
                    </a:ext>
                  </a:extLst>
                </a:gridCol>
                <a:gridCol w="1371600">
                  <a:extLst>
                    <a:ext uri="{9D8B030D-6E8A-4147-A177-3AD203B41FA5}">
                      <a16:colId xmlns:a16="http://schemas.microsoft.com/office/drawing/2014/main" val="616671420"/>
                    </a:ext>
                  </a:extLst>
                </a:gridCol>
              </a:tblGrid>
              <a:tr h="600254">
                <a:tc>
                  <a:txBody>
                    <a:bodyPr/>
                    <a:lstStyle/>
                    <a:p>
                      <a:pPr marL="0" marR="0">
                        <a:lnSpc>
                          <a:spcPct val="115000"/>
                        </a:lnSpc>
                        <a:spcBef>
                          <a:spcPts val="300"/>
                        </a:spcBef>
                        <a:spcAft>
                          <a:spcPts val="30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 Female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 Male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Respondents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extLst>
                  <a:ext uri="{0D108BD9-81ED-4DB2-BD59-A6C34878D82A}">
                    <a16:rowId xmlns:a16="http://schemas.microsoft.com/office/drawing/2014/main" val="1468619883"/>
                  </a:ext>
                </a:extLst>
              </a:tr>
              <a:tr h="290136">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412" marT="0" marB="0" anchor="ctr"/>
                </a:tc>
                <a:tc>
                  <a:txBody>
                    <a:bodyPr/>
                    <a:lstStyle/>
                    <a:p>
                      <a:pPr algn="r" fontAlgn="ctr"/>
                      <a:r>
                        <a:rPr lang="en-US" sz="1400" b="0" i="0" u="none" strike="noStrike">
                          <a:solidFill>
                            <a:schemeClr val="tx1"/>
                          </a:solidFill>
                          <a:effectLst/>
                          <a:latin typeface="Arial" panose="020B0604020202020204" pitchFamily="34" charset="0"/>
                        </a:rPr>
                        <a:t>53%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7,746</a:t>
                      </a:r>
                    </a:p>
                  </a:txBody>
                  <a:tcPr marL="0" marR="0" marT="0" marB="0" anchor="ctr"/>
                </a:tc>
                <a:extLst>
                  <a:ext uri="{0D108BD9-81ED-4DB2-BD59-A6C34878D82A}">
                    <a16:rowId xmlns:a16="http://schemas.microsoft.com/office/drawing/2014/main" val="1304109575"/>
                  </a:ext>
                </a:extLst>
              </a:tr>
              <a:tr h="290136">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412"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4,145</a:t>
                      </a:r>
                    </a:p>
                  </a:txBody>
                  <a:tcPr marL="0" marR="0" marT="0" marB="0" anchor="ctr"/>
                </a:tc>
                <a:extLst>
                  <a:ext uri="{0D108BD9-81ED-4DB2-BD59-A6C34878D82A}">
                    <a16:rowId xmlns:a16="http://schemas.microsoft.com/office/drawing/2014/main" val="3160154463"/>
                  </a:ext>
                </a:extLst>
              </a:tr>
              <a:tr h="290136">
                <a:tc>
                  <a:txBody>
                    <a:bodyPr/>
                    <a:lstStyle/>
                    <a:p>
                      <a:pPr marL="100965" marR="0" algn="r">
                        <a:lnSpc>
                          <a:spcPct val="115000"/>
                        </a:lnSpc>
                        <a:spcBef>
                          <a:spcPts val="300"/>
                        </a:spcBef>
                        <a:spcAft>
                          <a:spcPts val="300"/>
                        </a:spcAft>
                      </a:pPr>
                      <a:r>
                        <a:rPr lang="en-US" sz="1400" kern="1200" dirty="0">
                          <a:solidFill>
                            <a:schemeClr val="tx1"/>
                          </a:solidFill>
                          <a:effectLst/>
                        </a:rPr>
                        <a:t>All 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ctr"/>
                </a:tc>
                <a:tc>
                  <a:txBody>
                    <a:bodyPr/>
                    <a:lstStyle/>
                    <a:p>
                      <a:pPr algn="r" fontAlgn="ctr"/>
                      <a:r>
                        <a:rPr lang="en-US" sz="1400" b="1" i="0" u="none" strike="noStrike">
                          <a:solidFill>
                            <a:schemeClr val="tx1"/>
                          </a:solidFill>
                          <a:effectLst/>
                          <a:latin typeface="Arial" panose="020B0604020202020204" pitchFamily="34" charset="0"/>
                        </a:rPr>
                        <a:t>48%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52%</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11,891</a:t>
                      </a:r>
                    </a:p>
                  </a:txBody>
                  <a:tcPr marL="0" marR="0" marT="0" marB="0" anchor="ctr"/>
                </a:tc>
                <a:extLst>
                  <a:ext uri="{0D108BD9-81ED-4DB2-BD59-A6C34878D82A}">
                    <a16:rowId xmlns:a16="http://schemas.microsoft.com/office/drawing/2014/main" val="22990622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Quality</a:t>
            </a:r>
            <a:br>
              <a:rPr lang="en-US" sz="1800" dirty="0"/>
            </a:br>
            <a:r>
              <a:rPr lang="en-US" dirty="0"/>
              <a:t>Gender Prevalence Benchmarks by Nightlife</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20</a:t>
            </a:fld>
            <a:endParaRPr lang="en-US" altLang="en-US" dirty="0"/>
          </a:p>
        </p:txBody>
      </p:sp>
      <p:sp>
        <p:nvSpPr>
          <p:cNvPr id="9" name="TextBox 8">
            <a:hlinkClick r:id="rId3" action="ppaction://hlinksldjump"/>
            <a:extLst>
              <a:ext uri="{FF2B5EF4-FFF2-40B4-BE49-F238E27FC236}">
                <a16:creationId xmlns:a16="http://schemas.microsoft.com/office/drawing/2014/main" id="{79C9F2EF-E2AA-E24A-AC0D-74AFA7F52EDE}"/>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63E57E2-36E5-C940-A98D-C613A258E16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98409289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15050974"/>
              </p:ext>
            </p:extLst>
          </p:nvPr>
        </p:nvGraphicFramePr>
        <p:xfrm>
          <a:off x="457200" y="1638300"/>
          <a:ext cx="8229600" cy="2419896"/>
        </p:xfrm>
        <a:graphic>
          <a:graphicData uri="http://schemas.openxmlformats.org/drawingml/2006/table">
            <a:tbl>
              <a:tblPr firstRow="1" firstCol="1" bandRow="1">
                <a:tableStyleId>{0E3FDE45-AF77-4B5C-9715-49D594BDF05E}</a:tableStyleId>
              </a:tblPr>
              <a:tblGrid>
                <a:gridCol w="4741817">
                  <a:extLst>
                    <a:ext uri="{9D8B030D-6E8A-4147-A177-3AD203B41FA5}">
                      <a16:colId xmlns:a16="http://schemas.microsoft.com/office/drawing/2014/main" val="3107546911"/>
                    </a:ext>
                  </a:extLst>
                </a:gridCol>
                <a:gridCol w="1271452">
                  <a:extLst>
                    <a:ext uri="{9D8B030D-6E8A-4147-A177-3AD203B41FA5}">
                      <a16:colId xmlns:a16="http://schemas.microsoft.com/office/drawing/2014/main" val="1824390616"/>
                    </a:ext>
                  </a:extLst>
                </a:gridCol>
                <a:gridCol w="853440">
                  <a:extLst>
                    <a:ext uri="{9D8B030D-6E8A-4147-A177-3AD203B41FA5}">
                      <a16:colId xmlns:a16="http://schemas.microsoft.com/office/drawing/2014/main" val="908646895"/>
                    </a:ext>
                  </a:extLst>
                </a:gridCol>
                <a:gridCol w="1362891">
                  <a:extLst>
                    <a:ext uri="{9D8B030D-6E8A-4147-A177-3AD203B41FA5}">
                      <a16:colId xmlns:a16="http://schemas.microsoft.com/office/drawing/2014/main" val="616671420"/>
                    </a:ext>
                  </a:extLst>
                </a:gridCol>
              </a:tblGrid>
              <a:tr h="620466">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Average Age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tc>
                  <a:txBody>
                    <a:bodyPr/>
                    <a:lstStyle/>
                    <a:p>
                      <a:pPr marL="0" marR="0" algn="r">
                        <a:lnSpc>
                          <a:spcPct val="115000"/>
                        </a:lnSpc>
                        <a:spcBef>
                          <a:spcPts val="300"/>
                        </a:spcBef>
                        <a:spcAft>
                          <a:spcPts val="300"/>
                        </a:spcAft>
                      </a:pPr>
                      <a:r>
                        <a:rPr lang="en-US" sz="1400" dirty="0">
                          <a:solidFill>
                            <a:schemeClr val="tx1"/>
                          </a:solidFill>
                          <a:effectLst/>
                        </a:rPr>
                        <a:t>No. of </a:t>
                      </a:r>
                      <a:br>
                        <a:rPr lang="en-US" sz="1400" dirty="0">
                          <a:solidFill>
                            <a:schemeClr val="tx1"/>
                          </a:solidFill>
                          <a:effectLst/>
                        </a:rPr>
                      </a:br>
                      <a:r>
                        <a:rPr lang="en-US" sz="1400" dirty="0">
                          <a:solidFill>
                            <a:schemeClr val="tx1"/>
                          </a:solidFill>
                          <a:effectLst/>
                        </a:rPr>
                        <a:t>Respondents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1412" marT="0" marB="0" anchor="b"/>
                </a:tc>
                <a:extLst>
                  <a:ext uri="{0D108BD9-81ED-4DB2-BD59-A6C34878D82A}">
                    <a16:rowId xmlns:a16="http://schemas.microsoft.com/office/drawing/2014/main" val="1468619883"/>
                  </a:ext>
                </a:extLst>
              </a:tr>
              <a:tr h="299905">
                <a:tc>
                  <a:txBody>
                    <a:bodyPr/>
                    <a:lstStyle/>
                    <a:p>
                      <a:pPr marL="100965" marR="0">
                        <a:lnSpc>
                          <a:spcPct val="115000"/>
                        </a:lnSpc>
                        <a:spcBef>
                          <a:spcPts val="300"/>
                        </a:spcBef>
                        <a:spcAft>
                          <a:spcPts val="300"/>
                        </a:spcAft>
                      </a:pPr>
                      <a:r>
                        <a:rPr lang="en-US" sz="1400" b="0" kern="1200" dirty="0">
                          <a:solidFill>
                            <a:schemeClr val="tx1"/>
                          </a:solidFill>
                          <a:effectLst/>
                        </a:rPr>
                        <a:t>Generation Z (1996 or After)</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92852"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899151605"/>
                  </a:ext>
                </a:extLst>
              </a:tr>
              <a:tr h="299905">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 (1977 to 1995)</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92852" marT="0" marB="0" anchor="ctr"/>
                </a:tc>
                <a:tc>
                  <a:txBody>
                    <a:bodyPr/>
                    <a:lstStyle/>
                    <a:p>
                      <a:pPr algn="r" fontAlgn="ctr"/>
                      <a:r>
                        <a:rPr lang="en-US" sz="1400" b="0" i="0" u="none" strike="noStrike">
                          <a:solidFill>
                            <a:schemeClr val="tx1"/>
                          </a:solidFill>
                          <a:effectLst/>
                          <a:latin typeface="Arial" panose="020B0604020202020204" pitchFamily="34" charset="0"/>
                        </a:rPr>
                        <a:t>27.8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6,669</a:t>
                      </a:r>
                    </a:p>
                  </a:txBody>
                  <a:tcPr marL="0" marR="0" marT="0" marB="0" anchor="ctr"/>
                </a:tc>
                <a:extLst>
                  <a:ext uri="{0D108BD9-81ED-4DB2-BD59-A6C34878D82A}">
                    <a16:rowId xmlns:a16="http://schemas.microsoft.com/office/drawing/2014/main" val="1812077140"/>
                  </a:ext>
                </a:extLst>
              </a:tr>
              <a:tr h="299905">
                <a:tc>
                  <a:txBody>
                    <a:bodyPr/>
                    <a:lstStyle/>
                    <a:p>
                      <a:pPr marL="100965" marR="0">
                        <a:lnSpc>
                          <a:spcPct val="115000"/>
                        </a:lnSpc>
                        <a:spcBef>
                          <a:spcPts val="300"/>
                        </a:spcBef>
                        <a:spcAft>
                          <a:spcPts val="300"/>
                        </a:spcAft>
                      </a:pPr>
                      <a:r>
                        <a:rPr lang="en-US" sz="1400" b="0" kern="1200">
                          <a:solidFill>
                            <a:schemeClr val="tx1"/>
                          </a:solidFill>
                          <a:effectLst/>
                        </a:rPr>
                        <a:t>Generation X (1965 to 1976)</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92852" marT="0" marB="0" anchor="ctr"/>
                </a:tc>
                <a:tc>
                  <a:txBody>
                    <a:bodyPr/>
                    <a:lstStyle/>
                    <a:p>
                      <a:pPr algn="r" fontAlgn="ctr"/>
                      <a:r>
                        <a:rPr lang="en-US" sz="1400" b="0" i="0" u="none" strike="noStrike">
                          <a:solidFill>
                            <a:schemeClr val="tx1"/>
                          </a:solidFill>
                          <a:effectLst/>
                          <a:latin typeface="Arial" panose="020B0604020202020204" pitchFamily="34" charset="0"/>
                        </a:rPr>
                        <a:t>41.9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2,532</a:t>
                      </a:r>
                    </a:p>
                  </a:txBody>
                  <a:tcPr marL="0" marR="0" marT="0" marB="0" anchor="ctr"/>
                </a:tc>
                <a:extLst>
                  <a:ext uri="{0D108BD9-81ED-4DB2-BD59-A6C34878D82A}">
                    <a16:rowId xmlns:a16="http://schemas.microsoft.com/office/drawing/2014/main" val="1701273365"/>
                  </a:ext>
                </a:extLst>
              </a:tr>
              <a:tr h="299905">
                <a:tc>
                  <a:txBody>
                    <a:bodyPr/>
                    <a:lstStyle/>
                    <a:p>
                      <a:pPr marL="100965" marR="0">
                        <a:lnSpc>
                          <a:spcPct val="115000"/>
                        </a:lnSpc>
                        <a:spcBef>
                          <a:spcPts val="300"/>
                        </a:spcBef>
                        <a:spcAft>
                          <a:spcPts val="300"/>
                        </a:spcAft>
                      </a:pPr>
                      <a:r>
                        <a:rPr lang="en-US" sz="1400" b="0" kern="1200" dirty="0">
                          <a:solidFill>
                            <a:schemeClr val="tx1"/>
                          </a:solidFill>
                          <a:effectLst/>
                        </a:rPr>
                        <a:t>Baby Boomers (1946 to 1964)</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92852" marT="0" marB="0" anchor="ctr"/>
                </a:tc>
                <a:tc>
                  <a:txBody>
                    <a:bodyPr/>
                    <a:lstStyle/>
                    <a:p>
                      <a:pPr algn="r" fontAlgn="ctr"/>
                      <a:r>
                        <a:rPr lang="en-US" sz="1400" b="0" i="0" u="none" strike="noStrike">
                          <a:solidFill>
                            <a:schemeClr val="tx1"/>
                          </a:solidFill>
                          <a:effectLst/>
                          <a:latin typeface="Arial" panose="020B0604020202020204" pitchFamily="34" charset="0"/>
                        </a:rPr>
                        <a:t>55.8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2,073</a:t>
                      </a:r>
                    </a:p>
                  </a:txBody>
                  <a:tcPr marL="0" marR="0" marT="0" marB="0" anchor="ctr"/>
                </a:tc>
                <a:extLst>
                  <a:ext uri="{0D108BD9-81ED-4DB2-BD59-A6C34878D82A}">
                    <a16:rowId xmlns:a16="http://schemas.microsoft.com/office/drawing/2014/main" val="3787004002"/>
                  </a:ext>
                </a:extLst>
              </a:tr>
              <a:tr h="299905">
                <a:tc>
                  <a:txBody>
                    <a:bodyPr/>
                    <a:lstStyle/>
                    <a:p>
                      <a:pPr marL="100965" marR="0">
                        <a:lnSpc>
                          <a:spcPct val="115000"/>
                        </a:lnSpc>
                        <a:spcBef>
                          <a:spcPts val="300"/>
                        </a:spcBef>
                        <a:spcAft>
                          <a:spcPts val="300"/>
                        </a:spcAft>
                      </a:pPr>
                      <a:r>
                        <a:rPr lang="en-US" sz="1400" b="0" kern="1200" dirty="0">
                          <a:solidFill>
                            <a:schemeClr val="tx1"/>
                          </a:solidFill>
                          <a:effectLst/>
                        </a:rPr>
                        <a:t>Silent Generation (1945 or Before)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92852" marT="0" marB="0" anchor="ctr"/>
                </a:tc>
                <a:tc>
                  <a:txBody>
                    <a:bodyPr/>
                    <a:lstStyle/>
                    <a:p>
                      <a:pPr algn="r" fontAlgn="ctr"/>
                      <a:r>
                        <a:rPr lang="en-US" sz="1400" b="0" i="0" u="none" strike="noStrike">
                          <a:solidFill>
                            <a:schemeClr val="tx1"/>
                          </a:solidFill>
                          <a:effectLst/>
                          <a:latin typeface="Arial" panose="020B0604020202020204" pitchFamily="34" charset="0"/>
                        </a:rPr>
                        <a:t>71.9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171</a:t>
                      </a:r>
                    </a:p>
                  </a:txBody>
                  <a:tcPr marL="0" marR="0" marT="0" marB="0" anchor="ctr"/>
                </a:tc>
                <a:extLst>
                  <a:ext uri="{0D108BD9-81ED-4DB2-BD59-A6C34878D82A}">
                    <a16:rowId xmlns:a16="http://schemas.microsoft.com/office/drawing/2014/main" val="569367984"/>
                  </a:ext>
                </a:extLst>
              </a:tr>
              <a:tr h="299905">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278556" marR="92852" marT="0" marB="0" anchor="ctr"/>
                </a:tc>
                <a:tc>
                  <a:txBody>
                    <a:bodyPr/>
                    <a:lstStyle/>
                    <a:p>
                      <a:pPr algn="r" fontAlgn="ctr"/>
                      <a:r>
                        <a:rPr lang="en-US" sz="1400" b="1" i="0" u="none" strike="noStrike">
                          <a:solidFill>
                            <a:schemeClr val="tx1"/>
                          </a:solidFill>
                          <a:effectLst/>
                          <a:latin typeface="Arial" panose="020B0604020202020204" pitchFamily="34" charset="0"/>
                        </a:rPr>
                        <a:t>36.7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11,446</a:t>
                      </a:r>
                    </a:p>
                  </a:txBody>
                  <a:tcPr marL="0" marR="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Reach: Quality</a:t>
            </a:r>
            <a:br>
              <a:rPr lang="en-US" sz="1400" i="1" dirty="0"/>
            </a:br>
            <a:r>
              <a:rPr lang="en-US" dirty="0"/>
              <a:t>Age/ Generation Prevalence Overall</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21</a:t>
            </a:fld>
            <a:endParaRPr lang="en-US" altLang="en-US" dirty="0"/>
          </a:p>
        </p:txBody>
      </p:sp>
      <p:sp>
        <p:nvSpPr>
          <p:cNvPr id="9" name="TextBox 8">
            <a:hlinkClick r:id="rId3" action="ppaction://hlinksldjump"/>
            <a:extLst>
              <a:ext uri="{FF2B5EF4-FFF2-40B4-BE49-F238E27FC236}">
                <a16:creationId xmlns:a16="http://schemas.microsoft.com/office/drawing/2014/main" id="{B7225F9C-0DA9-3740-BD09-B12455867EF3}"/>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9B15C24-EFED-8F4D-8C84-D378A8C80D7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30673030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229769012"/>
              </p:ext>
            </p:extLst>
          </p:nvPr>
        </p:nvGraphicFramePr>
        <p:xfrm>
          <a:off x="457200" y="1638300"/>
          <a:ext cx="8229600" cy="1790701"/>
        </p:xfrm>
        <a:graphic>
          <a:graphicData uri="http://schemas.openxmlformats.org/drawingml/2006/table">
            <a:tbl>
              <a:tblPr firstRow="1" firstCol="1" bandRow="1">
                <a:tableStyleId>{0E3FDE45-AF77-4B5C-9715-49D594BDF05E}</a:tableStyleId>
              </a:tblPr>
              <a:tblGrid>
                <a:gridCol w="2022863">
                  <a:extLst>
                    <a:ext uri="{9D8B030D-6E8A-4147-A177-3AD203B41FA5}">
                      <a16:colId xmlns:a16="http://schemas.microsoft.com/office/drawing/2014/main" val="3107546911"/>
                    </a:ext>
                  </a:extLst>
                </a:gridCol>
                <a:gridCol w="569768">
                  <a:extLst>
                    <a:ext uri="{9D8B030D-6E8A-4147-A177-3AD203B41FA5}">
                      <a16:colId xmlns:a16="http://schemas.microsoft.com/office/drawing/2014/main" val="196641674"/>
                    </a:ext>
                  </a:extLst>
                </a:gridCol>
                <a:gridCol w="681655">
                  <a:extLst>
                    <a:ext uri="{9D8B030D-6E8A-4147-A177-3AD203B41FA5}">
                      <a16:colId xmlns:a16="http://schemas.microsoft.com/office/drawing/2014/main" val="19359008"/>
                    </a:ext>
                  </a:extLst>
                </a:gridCol>
                <a:gridCol w="1044009">
                  <a:extLst>
                    <a:ext uri="{9D8B030D-6E8A-4147-A177-3AD203B41FA5}">
                      <a16:colId xmlns:a16="http://schemas.microsoft.com/office/drawing/2014/main" val="2612407371"/>
                    </a:ext>
                  </a:extLst>
                </a:gridCol>
                <a:gridCol w="689928">
                  <a:extLst>
                    <a:ext uri="{9D8B030D-6E8A-4147-A177-3AD203B41FA5}">
                      <a16:colId xmlns:a16="http://schemas.microsoft.com/office/drawing/2014/main" val="815556438"/>
                    </a:ext>
                  </a:extLst>
                </a:gridCol>
                <a:gridCol w="916607">
                  <a:extLst>
                    <a:ext uri="{9D8B030D-6E8A-4147-A177-3AD203B41FA5}">
                      <a16:colId xmlns:a16="http://schemas.microsoft.com/office/drawing/2014/main" val="1824390616"/>
                    </a:ext>
                  </a:extLst>
                </a:gridCol>
                <a:gridCol w="1068829">
                  <a:extLst>
                    <a:ext uri="{9D8B030D-6E8A-4147-A177-3AD203B41FA5}">
                      <a16:colId xmlns:a16="http://schemas.microsoft.com/office/drawing/2014/main" val="908646895"/>
                    </a:ext>
                  </a:extLst>
                </a:gridCol>
                <a:gridCol w="1235941">
                  <a:extLst>
                    <a:ext uri="{9D8B030D-6E8A-4147-A177-3AD203B41FA5}">
                      <a16:colId xmlns:a16="http://schemas.microsoft.com/office/drawing/2014/main" val="616671420"/>
                    </a:ext>
                  </a:extLst>
                </a:gridCol>
              </a:tblGrid>
              <a:tr h="875389">
                <a:tc>
                  <a:txBody>
                    <a:bodyPr/>
                    <a:lstStyle/>
                    <a:p>
                      <a:pPr marL="0" marR="0">
                        <a:lnSpc>
                          <a:spcPct val="115000"/>
                        </a:lnSpc>
                        <a:spcBef>
                          <a:spcPts val="300"/>
                        </a:spcBef>
                        <a:spcAft>
                          <a:spcPts val="30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1412" marR="1412" marT="0" marB="0" anchor="b"/>
                </a:tc>
                <a:tc>
                  <a:txBody>
                    <a:bodyPr/>
                    <a:lstStyle/>
                    <a:p>
                      <a:pPr marL="0" marR="0" algn="r">
                        <a:lnSpc>
                          <a:spcPct val="115000"/>
                        </a:lnSpc>
                        <a:spcBef>
                          <a:spcPts val="300"/>
                        </a:spcBef>
                        <a:spcAft>
                          <a:spcPts val="300"/>
                        </a:spcAft>
                      </a:pPr>
                      <a:r>
                        <a:rPr lang="en-US" sz="1200" dirty="0">
                          <a:solidFill>
                            <a:schemeClr val="tx1"/>
                          </a:solidFill>
                          <a:effectLst/>
                        </a:rPr>
                        <a:t>Avg</a:t>
                      </a:r>
                      <a:br>
                        <a:rPr lang="en-US" sz="1200" dirty="0">
                          <a:solidFill>
                            <a:schemeClr val="tx1"/>
                          </a:solidFill>
                          <a:effectLst/>
                        </a:rPr>
                      </a:br>
                      <a:r>
                        <a:rPr lang="en-US" sz="1200" dirty="0">
                          <a:solidFill>
                            <a:schemeClr val="tx1"/>
                          </a:solidFill>
                          <a:effectLst/>
                        </a:rPr>
                        <a:t>Age</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tc>
                  <a:txBody>
                    <a:bodyPr/>
                    <a:lstStyle/>
                    <a:p>
                      <a:pPr marL="0" marR="0" algn="r">
                        <a:lnSpc>
                          <a:spcPct val="115000"/>
                        </a:lnSpc>
                        <a:spcBef>
                          <a:spcPts val="300"/>
                        </a:spcBef>
                        <a:spcAft>
                          <a:spcPts val="300"/>
                        </a:spcAft>
                      </a:pPr>
                      <a:r>
                        <a:rPr lang="en-US" sz="1200" dirty="0">
                          <a:solidFill>
                            <a:schemeClr val="tx1"/>
                          </a:solidFill>
                          <a:effectLst/>
                        </a:rPr>
                        <a:t>% </a:t>
                      </a:r>
                      <a:br>
                        <a:rPr lang="en-US" sz="1200" dirty="0">
                          <a:solidFill>
                            <a:schemeClr val="tx1"/>
                          </a:solidFill>
                          <a:effectLst/>
                        </a:rPr>
                      </a:br>
                      <a:r>
                        <a:rPr lang="en-US" sz="1200" dirty="0">
                          <a:solidFill>
                            <a:schemeClr val="tx1"/>
                          </a:solidFill>
                          <a:effectLst/>
                        </a:rPr>
                        <a:t>Gen Z</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tc>
                  <a:txBody>
                    <a:bodyPr/>
                    <a:lstStyle/>
                    <a:p>
                      <a:pPr marL="0" marR="0" algn="r">
                        <a:lnSpc>
                          <a:spcPct val="115000"/>
                        </a:lnSpc>
                        <a:spcBef>
                          <a:spcPts val="300"/>
                        </a:spcBef>
                        <a:spcAft>
                          <a:spcPts val="300"/>
                        </a:spcAft>
                      </a:pPr>
                      <a:r>
                        <a:rPr lang="en-US" sz="1200" dirty="0">
                          <a:solidFill>
                            <a:schemeClr val="tx1"/>
                          </a:solidFill>
                          <a:effectLst/>
                        </a:rPr>
                        <a:t>%</a:t>
                      </a:r>
                      <a:br>
                        <a:rPr lang="en-US" sz="1200" dirty="0">
                          <a:solidFill>
                            <a:schemeClr val="tx1"/>
                          </a:solidFill>
                          <a:effectLst/>
                        </a:rPr>
                      </a:br>
                      <a:r>
                        <a:rPr lang="en-US" sz="1200" dirty="0">
                          <a:solidFill>
                            <a:schemeClr val="tx1"/>
                          </a:solidFill>
                          <a:effectLst/>
                        </a:rPr>
                        <a:t>Millennials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tc>
                  <a:txBody>
                    <a:bodyPr/>
                    <a:lstStyle/>
                    <a:p>
                      <a:pPr marL="0" marR="0" algn="r">
                        <a:lnSpc>
                          <a:spcPct val="115000"/>
                        </a:lnSpc>
                        <a:spcBef>
                          <a:spcPts val="300"/>
                        </a:spcBef>
                        <a:spcAft>
                          <a:spcPts val="300"/>
                        </a:spcAft>
                      </a:pPr>
                      <a:r>
                        <a:rPr lang="en-US" sz="1200" dirty="0">
                          <a:solidFill>
                            <a:schemeClr val="tx1"/>
                          </a:solidFill>
                          <a:effectLst/>
                        </a:rPr>
                        <a:t>% </a:t>
                      </a:r>
                      <a:br>
                        <a:rPr lang="en-US" sz="1200" dirty="0">
                          <a:solidFill>
                            <a:schemeClr val="tx1"/>
                          </a:solidFill>
                          <a:effectLst/>
                        </a:rPr>
                      </a:br>
                      <a:r>
                        <a:rPr lang="en-US" sz="1200" dirty="0">
                          <a:solidFill>
                            <a:schemeClr val="tx1"/>
                          </a:solidFill>
                          <a:effectLst/>
                        </a:rPr>
                        <a:t>Gen 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tc>
                  <a:txBody>
                    <a:bodyPr/>
                    <a:lstStyle/>
                    <a:p>
                      <a:pPr marL="0" marR="0" algn="r">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Baby </a:t>
                      </a:r>
                      <a:br>
                        <a:rPr lang="en-US" sz="1200" kern="1200" dirty="0">
                          <a:solidFill>
                            <a:schemeClr val="tx1"/>
                          </a:solidFill>
                          <a:effectLst/>
                        </a:rPr>
                      </a:br>
                      <a:r>
                        <a:rPr lang="en-US" sz="1200" kern="1200" dirty="0">
                          <a:solidFill>
                            <a:schemeClr val="tx1"/>
                          </a:solidFill>
                          <a:effectLst/>
                        </a:rPr>
                        <a:t>Boomers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tc>
                  <a:txBody>
                    <a:bodyPr/>
                    <a:lstStyle/>
                    <a:p>
                      <a:pPr marL="0" marR="0" algn="r">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Silent</a:t>
                      </a:r>
                      <a:br>
                        <a:rPr lang="en-US" sz="1200" kern="1200" dirty="0">
                          <a:solidFill>
                            <a:schemeClr val="tx1"/>
                          </a:solidFill>
                          <a:effectLst/>
                        </a:rPr>
                      </a:br>
                      <a:r>
                        <a:rPr lang="en-US" sz="1200" kern="1200" dirty="0">
                          <a:solidFill>
                            <a:schemeClr val="tx1"/>
                          </a:solidFill>
                          <a:effectLst/>
                        </a:rPr>
                        <a:t>Generation</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1412" marR="1412" marT="0" anchor="b"/>
                </a:tc>
                <a:extLst>
                  <a:ext uri="{0D108BD9-81ED-4DB2-BD59-A6C34878D82A}">
                    <a16:rowId xmlns:a16="http://schemas.microsoft.com/office/drawing/2014/main" val="1468619883"/>
                  </a:ext>
                </a:extLst>
              </a:tr>
              <a:tr h="305104">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39.4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7,550</a:t>
                      </a:r>
                    </a:p>
                  </a:txBody>
                  <a:tcPr marL="0" marR="0" marT="0" marB="0" anchor="ctr"/>
                </a:tc>
                <a:extLst>
                  <a:ext uri="{0D108BD9-81ED-4DB2-BD59-A6C34878D82A}">
                    <a16:rowId xmlns:a16="http://schemas.microsoft.com/office/drawing/2014/main" val="3899151605"/>
                  </a:ext>
                </a:extLst>
              </a:tr>
              <a:tr h="305104">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0" i="0" u="none" strike="noStrike">
                          <a:solidFill>
                            <a:schemeClr val="tx1"/>
                          </a:solidFill>
                          <a:effectLst/>
                          <a:latin typeface="Arial" panose="020B0604020202020204" pitchFamily="34" charset="0"/>
                        </a:rPr>
                        <a:t>31.4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3,896</a:t>
                      </a:r>
                    </a:p>
                  </a:txBody>
                  <a:tcPr marL="0" marR="0" marT="0" marB="0" anchor="ctr"/>
                </a:tc>
                <a:extLst>
                  <a:ext uri="{0D108BD9-81ED-4DB2-BD59-A6C34878D82A}">
                    <a16:rowId xmlns:a16="http://schemas.microsoft.com/office/drawing/2014/main" val="1812077140"/>
                  </a:ext>
                </a:extLst>
              </a:tr>
              <a:tr h="305104">
                <a:tc>
                  <a:txBody>
                    <a:bodyPr/>
                    <a:lstStyle/>
                    <a:p>
                      <a:pPr marL="100965" marR="0" algn="r">
                        <a:lnSpc>
                          <a:spcPct val="115000"/>
                        </a:lnSpc>
                        <a:spcBef>
                          <a:spcPts val="300"/>
                        </a:spcBef>
                        <a:spcAft>
                          <a:spcPts val="300"/>
                        </a:spcAft>
                      </a:pPr>
                      <a:r>
                        <a:rPr lang="en-US" sz="1400" b="1" kern="1200" dirty="0">
                          <a:solidFill>
                            <a:schemeClr val="tx1"/>
                          </a:solidFill>
                          <a:effectLst/>
                        </a:rPr>
                        <a:t>All 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92852" marR="92852" marT="0" marB="0" anchor="ctr"/>
                </a:tc>
                <a:tc>
                  <a:txBody>
                    <a:bodyPr/>
                    <a:lstStyle/>
                    <a:p>
                      <a:pPr algn="r" fontAlgn="ctr"/>
                      <a:r>
                        <a:rPr lang="en-US" sz="1400" b="1" i="0" u="none" strike="noStrike">
                          <a:solidFill>
                            <a:schemeClr val="tx1"/>
                          </a:solidFill>
                          <a:effectLst/>
                          <a:latin typeface="Arial" panose="020B0604020202020204" pitchFamily="34" charset="0"/>
                        </a:rPr>
                        <a:t>36.7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11,446</a:t>
                      </a:r>
                    </a:p>
                  </a:txBody>
                  <a:tcPr marL="0" marR="0" marT="0" marB="0" anchor="ctr"/>
                </a:tc>
                <a:extLst>
                  <a:ext uri="{0D108BD9-81ED-4DB2-BD59-A6C34878D82A}">
                    <a16:rowId xmlns:a16="http://schemas.microsoft.com/office/drawing/2014/main" val="38742085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Reach: Quality</a:t>
            </a:r>
            <a:br>
              <a:rPr lang="en-US" dirty="0"/>
            </a:br>
            <a:r>
              <a:rPr lang="en-US" dirty="0"/>
              <a:t>Age/ Generation Prevalence Benchmarks by Nightlife</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22</a:t>
            </a:fld>
            <a:endParaRPr lang="en-US" altLang="en-US" dirty="0"/>
          </a:p>
        </p:txBody>
      </p:sp>
      <p:sp>
        <p:nvSpPr>
          <p:cNvPr id="9" name="TextBox 8">
            <a:hlinkClick r:id="rId3" action="ppaction://hlinksldjump"/>
            <a:extLst>
              <a:ext uri="{FF2B5EF4-FFF2-40B4-BE49-F238E27FC236}">
                <a16:creationId xmlns:a16="http://schemas.microsoft.com/office/drawing/2014/main" id="{418E9E05-3FB0-3F44-8300-66435E14C705}"/>
              </a:ext>
            </a:extLst>
          </p:cNvPr>
          <p:cNvSpPr txBox="1"/>
          <p:nvPr/>
        </p:nvSpPr>
        <p:spPr>
          <a:xfrm>
            <a:off x="6462944" y="6483092"/>
            <a:ext cx="2124094"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Return to Reach Quality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964200B-F1DA-8E4F-87DA-D1275C1DB81C}"/>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27753918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Event Marketing Benchmarks</a:t>
            </a:r>
          </a:p>
        </p:txBody>
      </p:sp>
      <p:sp>
        <p:nvSpPr>
          <p:cNvPr id="6" name="Text Placeholder 5"/>
          <p:cNvSpPr>
            <a:spLocks noGrp="1"/>
          </p:cNvSpPr>
          <p:nvPr>
            <p:ph type="body" idx="1"/>
          </p:nvPr>
        </p:nvSpPr>
        <p:spPr/>
        <p:txBody>
          <a:bodyPr/>
          <a:lstStyle/>
          <a:p>
            <a:r>
              <a:rPr lang="en-US" dirty="0"/>
              <a:t>Impact: Awareness, Advocacy and Loyalty</a:t>
            </a:r>
          </a:p>
        </p:txBody>
      </p:sp>
      <p:sp>
        <p:nvSpPr>
          <p:cNvPr id="7" name="TextBox 6">
            <a:extLst>
              <a:ext uri="{FF2B5EF4-FFF2-40B4-BE49-F238E27FC236}">
                <a16:creationId xmlns:a16="http://schemas.microsoft.com/office/drawing/2014/main" id="{9BB5A185-7526-F947-A122-A3D9D540229C}"/>
              </a:ext>
            </a:extLst>
          </p:cNvPr>
          <p:cNvSpPr txBox="1"/>
          <p:nvPr/>
        </p:nvSpPr>
        <p:spPr>
          <a:xfrm>
            <a:off x="5389670" y="3817028"/>
            <a:ext cx="962122" cy="200055"/>
          </a:xfrm>
          <a:prstGeom prst="rect">
            <a:avLst/>
          </a:prstGeom>
          <a:noFill/>
        </p:spPr>
        <p:txBody>
          <a:bodyPr wrap="none" rtlCol="0">
            <a:spAutoFit/>
          </a:bodyPr>
          <a:lstStyle/>
          <a:p>
            <a:pPr algn="r"/>
            <a:r>
              <a:rPr lang="en-US" sz="700" i="1" dirty="0">
                <a:solidFill>
                  <a:schemeClr val="bg1"/>
                </a:solidFill>
                <a:latin typeface="Arial" panose="020B0604020202020204" pitchFamily="34" charset="0"/>
                <a:cs typeface="Arial" panose="020B0604020202020204" pitchFamily="34" charset="0"/>
              </a:rPr>
              <a:t>Photo: </a:t>
            </a:r>
            <a:r>
              <a:rPr lang="en-US" sz="700" i="1" dirty="0" err="1">
                <a:solidFill>
                  <a:schemeClr val="bg1"/>
                </a:solidFill>
                <a:latin typeface="Arial" panose="020B0604020202020204" pitchFamily="34" charset="0"/>
                <a:cs typeface="Arial" panose="020B0604020202020204" pitchFamily="34" charset="0"/>
              </a:rPr>
              <a:t>klipfolio.com</a:t>
            </a:r>
            <a:endParaRPr lang="en-US" sz="700" i="1" dirty="0">
              <a:solidFill>
                <a:schemeClr val="bg1"/>
              </a:solidFill>
              <a:latin typeface="Arial" panose="020B0604020202020204" pitchFamily="34" charset="0"/>
              <a:cs typeface="Arial" panose="020B0604020202020204" pitchFamily="34" charset="0"/>
            </a:endParaRPr>
          </a:p>
        </p:txBody>
      </p:sp>
      <p:pic>
        <p:nvPicPr>
          <p:cNvPr id="2050" name="Picture 2" descr="Woman Standing Beside Pineapple Fruits">
            <a:extLst>
              <a:ext uri="{FF2B5EF4-FFF2-40B4-BE49-F238E27FC236}">
                <a16:creationId xmlns:a16="http://schemas.microsoft.com/office/drawing/2014/main" id="{DBBDC3C0-0F63-4B98-974E-9A0D6135144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4123" b="19667"/>
          <a:stretch/>
        </p:blipFill>
        <p:spPr bwMode="auto">
          <a:xfrm>
            <a:off x="0" y="113212"/>
            <a:ext cx="9144000" cy="40361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347F4B5-020C-4B8C-B3B2-95249BF95C84}"/>
              </a:ext>
            </a:extLst>
          </p:cNvPr>
          <p:cNvSpPr txBox="1"/>
          <p:nvPr/>
        </p:nvSpPr>
        <p:spPr>
          <a:xfrm>
            <a:off x="6351792" y="3495388"/>
            <a:ext cx="2792208" cy="334167"/>
          </a:xfrm>
          <a:prstGeom prst="rect">
            <a:avLst/>
          </a:prstGeom>
          <a:solidFill>
            <a:schemeClr val="bg1">
              <a:alpha val="70000"/>
            </a:schemeClr>
          </a:solidFill>
        </p:spPr>
        <p:txBody>
          <a:bodyPr wrap="none" rtlCol="0" anchor="ctr">
            <a:noAutofit/>
          </a:bodyPr>
          <a:lstStyle/>
          <a:p>
            <a:pPr algn="l"/>
            <a:r>
              <a:rPr lang="en-US" sz="1000" b="1" dirty="0">
                <a:solidFill>
                  <a:schemeClr val="tx1">
                    <a:lumMod val="75000"/>
                    <a:lumOff val="25000"/>
                  </a:schemeClr>
                </a:solidFill>
                <a:latin typeface="Arial" panose="020B0604020202020204" pitchFamily="34" charset="0"/>
                <a:cs typeface="Arial" panose="020B0604020202020204" pitchFamily="34" charset="0"/>
              </a:rPr>
              <a:t>Ref:</a:t>
            </a:r>
            <a:r>
              <a:rPr lang="en-US" sz="1000" dirty="0">
                <a:solidFill>
                  <a:schemeClr val="tx1">
                    <a:lumMod val="75000"/>
                    <a:lumOff val="25000"/>
                  </a:schemeClr>
                </a:solidFill>
                <a:latin typeface="Arial" panose="020B0604020202020204" pitchFamily="34" charset="0"/>
                <a:cs typeface="Arial" panose="020B0604020202020204" pitchFamily="34" charset="0"/>
              </a:rPr>
              <a:t> Artem </a:t>
            </a:r>
            <a:r>
              <a:rPr lang="en-US" sz="1000" dirty="0" err="1">
                <a:solidFill>
                  <a:schemeClr val="tx1">
                    <a:lumMod val="75000"/>
                    <a:lumOff val="25000"/>
                  </a:schemeClr>
                </a:solidFill>
                <a:latin typeface="Arial" panose="020B0604020202020204" pitchFamily="34" charset="0"/>
                <a:cs typeface="Arial" panose="020B0604020202020204" pitchFamily="34" charset="0"/>
              </a:rPr>
              <a:t>Beliaikin</a:t>
            </a:r>
            <a:r>
              <a:rPr lang="en-US" sz="1000" dirty="0">
                <a:solidFill>
                  <a:schemeClr val="tx1">
                    <a:lumMod val="75000"/>
                    <a:lumOff val="25000"/>
                  </a:schemeClr>
                </a:solidFill>
                <a:latin typeface="Arial" panose="020B0604020202020204" pitchFamily="34" charset="0"/>
                <a:cs typeface="Arial" panose="020B0604020202020204" pitchFamily="34" charset="0"/>
              </a:rPr>
              <a:t>; </a:t>
            </a:r>
            <a:r>
              <a:rPr lang="en-US" sz="1000" dirty="0">
                <a:solidFill>
                  <a:schemeClr val="tx1">
                    <a:lumMod val="75000"/>
                    <a:lumOff val="25000"/>
                  </a:schemeClr>
                </a:solidFill>
              </a:rPr>
              <a:t>pexels.com/@belart84</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44400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720416947"/>
              </p:ext>
            </p:extLst>
          </p:nvPr>
        </p:nvGraphicFramePr>
        <p:xfrm>
          <a:off x="457200" y="1638300"/>
          <a:ext cx="8229599" cy="2097677"/>
        </p:xfrm>
        <a:graphic>
          <a:graphicData uri="http://schemas.openxmlformats.org/drawingml/2006/table">
            <a:tbl>
              <a:tblPr firstRow="1" firstCol="1" bandRow="1">
                <a:tableStyleId>{0E3FDE45-AF77-4B5C-9715-49D594BDF05E}</a:tableStyleId>
              </a:tblPr>
              <a:tblGrid>
                <a:gridCol w="5961017">
                  <a:extLst>
                    <a:ext uri="{9D8B030D-6E8A-4147-A177-3AD203B41FA5}">
                      <a16:colId xmlns:a16="http://schemas.microsoft.com/office/drawing/2014/main" val="3107546911"/>
                    </a:ext>
                  </a:extLst>
                </a:gridCol>
                <a:gridCol w="914400">
                  <a:extLst>
                    <a:ext uri="{9D8B030D-6E8A-4147-A177-3AD203B41FA5}">
                      <a16:colId xmlns:a16="http://schemas.microsoft.com/office/drawing/2014/main" val="1824390616"/>
                    </a:ext>
                  </a:extLst>
                </a:gridCol>
                <a:gridCol w="1354182">
                  <a:extLst>
                    <a:ext uri="{9D8B030D-6E8A-4147-A177-3AD203B41FA5}">
                      <a16:colId xmlns:a16="http://schemas.microsoft.com/office/drawing/2014/main" val="643833829"/>
                    </a:ext>
                  </a:extLst>
                </a:gridCol>
              </a:tblGrid>
              <a:tr h="609277">
                <a:tc>
                  <a:txBody>
                    <a:bodyPr/>
                    <a:lstStyle/>
                    <a:p>
                      <a:pPr marL="0" marR="0">
                        <a:lnSpc>
                          <a:spcPct val="115000"/>
                        </a:lnSpc>
                        <a:spcBef>
                          <a:spcPts val="300"/>
                        </a:spcBef>
                        <a:spcAft>
                          <a:spcPts val="300"/>
                        </a:spcAft>
                      </a:pPr>
                      <a:r>
                        <a:rPr lang="en-US" sz="1400" dirty="0">
                          <a:solidFill>
                            <a:schemeClr val="tx1"/>
                          </a:solidFill>
                          <a:effectLst/>
                        </a:rPr>
                        <a:t>Awareness Categories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Respondents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extLst>
                  <a:ext uri="{0D108BD9-81ED-4DB2-BD59-A6C34878D82A}">
                    <a16:rowId xmlns:a16="http://schemas.microsoft.com/office/drawing/2014/main" val="1468619883"/>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Newly Educated</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3,533</a:t>
                      </a:r>
                    </a:p>
                  </a:txBody>
                  <a:tcPr marL="0" marR="0" marT="0" marB="0" anchor="ctr"/>
                </a:tc>
                <a:extLst>
                  <a:ext uri="{0D108BD9-81ED-4DB2-BD59-A6C34878D82A}">
                    <a16:rowId xmlns:a16="http://schemas.microsoft.com/office/drawing/2014/main" val="1304109575"/>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Aware/ Non-Customers</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631</a:t>
                      </a:r>
                    </a:p>
                  </a:txBody>
                  <a:tcPr marL="0" marR="0" marT="0" marB="0" anchor="ctr"/>
                </a:tc>
                <a:extLst>
                  <a:ext uri="{0D108BD9-81ED-4DB2-BD59-A6C34878D82A}">
                    <a16:rowId xmlns:a16="http://schemas.microsoft.com/office/drawing/2014/main" val="4247258089"/>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Win-Backs</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1,882</a:t>
                      </a:r>
                    </a:p>
                  </a:txBody>
                  <a:tcPr marL="0" marR="0" marT="0" marB="0" anchor="ctr"/>
                </a:tc>
                <a:extLst>
                  <a:ext uri="{0D108BD9-81ED-4DB2-BD59-A6C34878D82A}">
                    <a16:rowId xmlns:a16="http://schemas.microsoft.com/office/drawing/2014/main" val="4025507267"/>
                  </a:ext>
                </a:extLst>
              </a:tr>
              <a:tr h="297680">
                <a:tc>
                  <a:txBody>
                    <a:bodyPr/>
                    <a:lstStyle/>
                    <a:p>
                      <a:pPr marL="100965" marR="0">
                        <a:lnSpc>
                          <a:spcPct val="115000"/>
                        </a:lnSpc>
                        <a:spcBef>
                          <a:spcPts val="300"/>
                        </a:spcBef>
                        <a:spcAft>
                          <a:spcPts val="300"/>
                        </a:spcAft>
                      </a:pPr>
                      <a:r>
                        <a:rPr lang="en-US" sz="1400" b="0" kern="1200" dirty="0">
                          <a:solidFill>
                            <a:schemeClr val="tx1"/>
                          </a:solidFill>
                          <a:effectLst/>
                        </a:rPr>
                        <a:t>Current Customers</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26%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2,101</a:t>
                      </a:r>
                    </a:p>
                  </a:txBody>
                  <a:tcPr marL="0" marR="0" marT="0" marB="0" anchor="ctr"/>
                </a:tc>
                <a:extLst>
                  <a:ext uri="{0D108BD9-81ED-4DB2-BD59-A6C34878D82A}">
                    <a16:rowId xmlns:a16="http://schemas.microsoft.com/office/drawing/2014/main" val="3160154463"/>
                  </a:ext>
                </a:extLst>
              </a:tr>
              <a:tr h="297680">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8,147</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Impact: Awareness </a:t>
            </a:r>
            <a:br>
              <a:rPr lang="en-US" sz="1800" dirty="0"/>
            </a:br>
            <a:r>
              <a:rPr lang="en-US" dirty="0"/>
              <a:t>Consumer Brand Awareness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24</a:t>
            </a:fld>
            <a:endParaRPr lang="en-US" altLang="en-US" dirty="0"/>
          </a:p>
        </p:txBody>
      </p:sp>
      <p:sp>
        <p:nvSpPr>
          <p:cNvPr id="6" name="TextBox 5">
            <a:extLst>
              <a:ext uri="{FF2B5EF4-FFF2-40B4-BE49-F238E27FC236}">
                <a16:creationId xmlns:a16="http://schemas.microsoft.com/office/drawing/2014/main" id="{3848DB9C-8F2B-9846-9777-FA2EA94911DF}"/>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03EF89F-629C-0041-B577-0B29C742500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5091801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518011922"/>
              </p:ext>
            </p:extLst>
          </p:nvPr>
        </p:nvGraphicFramePr>
        <p:xfrm>
          <a:off x="457200" y="1638301"/>
          <a:ext cx="8229600" cy="1427115"/>
        </p:xfrm>
        <a:graphic>
          <a:graphicData uri="http://schemas.openxmlformats.org/drawingml/2006/table">
            <a:tbl>
              <a:tblPr firstRow="1" firstCol="1" bandRow="1">
                <a:tableStyleId>{0E3FDE45-AF77-4B5C-9715-49D594BDF05E}</a:tableStyleId>
              </a:tblPr>
              <a:tblGrid>
                <a:gridCol w="2467496">
                  <a:extLst>
                    <a:ext uri="{9D8B030D-6E8A-4147-A177-3AD203B41FA5}">
                      <a16:colId xmlns:a16="http://schemas.microsoft.com/office/drawing/2014/main" val="3107546911"/>
                    </a:ext>
                  </a:extLst>
                </a:gridCol>
                <a:gridCol w="942646">
                  <a:extLst>
                    <a:ext uri="{9D8B030D-6E8A-4147-A177-3AD203B41FA5}">
                      <a16:colId xmlns:a16="http://schemas.microsoft.com/office/drawing/2014/main" val="2649270868"/>
                    </a:ext>
                  </a:extLst>
                </a:gridCol>
                <a:gridCol w="1442041">
                  <a:extLst>
                    <a:ext uri="{9D8B030D-6E8A-4147-A177-3AD203B41FA5}">
                      <a16:colId xmlns:a16="http://schemas.microsoft.com/office/drawing/2014/main" val="3182166428"/>
                    </a:ext>
                  </a:extLst>
                </a:gridCol>
                <a:gridCol w="1042107">
                  <a:extLst>
                    <a:ext uri="{9D8B030D-6E8A-4147-A177-3AD203B41FA5}">
                      <a16:colId xmlns:a16="http://schemas.microsoft.com/office/drawing/2014/main" val="1824390616"/>
                    </a:ext>
                  </a:extLst>
                </a:gridCol>
                <a:gridCol w="1060970">
                  <a:extLst>
                    <a:ext uri="{9D8B030D-6E8A-4147-A177-3AD203B41FA5}">
                      <a16:colId xmlns:a16="http://schemas.microsoft.com/office/drawing/2014/main" val="908646895"/>
                    </a:ext>
                  </a:extLst>
                </a:gridCol>
                <a:gridCol w="1274340">
                  <a:extLst>
                    <a:ext uri="{9D8B030D-6E8A-4147-A177-3AD203B41FA5}">
                      <a16:colId xmlns:a16="http://schemas.microsoft.com/office/drawing/2014/main" val="616671420"/>
                    </a:ext>
                  </a:extLst>
                </a:gridCol>
              </a:tblGrid>
              <a:tr h="610815">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Newly</a:t>
                      </a:r>
                      <a:br>
                        <a:rPr lang="en-US" sz="1200" kern="1200" dirty="0">
                          <a:solidFill>
                            <a:schemeClr val="tx1"/>
                          </a:solidFill>
                          <a:effectLst/>
                        </a:rPr>
                      </a:br>
                      <a:r>
                        <a:rPr lang="en-US" sz="1200" kern="1200" dirty="0">
                          <a:solidFill>
                            <a:schemeClr val="tx1"/>
                          </a:solidFill>
                          <a:effectLst/>
                        </a:rPr>
                        <a:t>Educated</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Aware/</a:t>
                      </a:r>
                      <a:br>
                        <a:rPr lang="en-US" sz="1200" kern="1200" dirty="0">
                          <a:solidFill>
                            <a:schemeClr val="tx1"/>
                          </a:solidFill>
                          <a:effectLst/>
                        </a:rPr>
                      </a:br>
                      <a:r>
                        <a:rPr lang="en-US" sz="1200" kern="1200" dirty="0">
                          <a:solidFill>
                            <a:schemeClr val="tx1"/>
                          </a:solidFill>
                          <a:effectLst/>
                        </a:rPr>
                        <a:t>Non-Customers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Win-Backs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Current</a:t>
                      </a:r>
                      <a:br>
                        <a:rPr lang="en-US" sz="1200" kern="1200" dirty="0">
                          <a:solidFill>
                            <a:schemeClr val="tx1"/>
                          </a:solidFill>
                          <a:effectLst/>
                        </a:rPr>
                      </a:br>
                      <a:r>
                        <a:rPr lang="en-US" sz="1200" kern="1200" dirty="0">
                          <a:solidFill>
                            <a:schemeClr val="tx1"/>
                          </a:solidFill>
                          <a:effectLst/>
                        </a:rPr>
                        <a:t>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anchor="b"/>
                </a:tc>
                <a:extLst>
                  <a:ext uri="{0D108BD9-81ED-4DB2-BD59-A6C34878D82A}">
                    <a16:rowId xmlns:a16="http://schemas.microsoft.com/office/drawing/2014/main" val="1468619883"/>
                  </a:ext>
                </a:extLst>
              </a:tr>
              <a:tr h="272100">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3,708</a:t>
                      </a:r>
                    </a:p>
                  </a:txBody>
                  <a:tcPr marL="0" marR="0" marT="0" marB="0" anchor="ctr"/>
                </a:tc>
                <a:extLst>
                  <a:ext uri="{0D108BD9-81ED-4DB2-BD59-A6C34878D82A}">
                    <a16:rowId xmlns:a16="http://schemas.microsoft.com/office/drawing/2014/main" val="3899151605"/>
                  </a:ext>
                </a:extLst>
              </a:tr>
              <a:tr h="272100">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Male</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4,303</a:t>
                      </a:r>
                    </a:p>
                  </a:txBody>
                  <a:tcPr marL="0" marR="0" marT="0" marB="0" anchor="ctr"/>
                </a:tc>
                <a:extLst>
                  <a:ext uri="{0D108BD9-81ED-4DB2-BD59-A6C34878D82A}">
                    <a16:rowId xmlns:a16="http://schemas.microsoft.com/office/drawing/2014/main" val="1812077140"/>
                  </a:ext>
                </a:extLst>
              </a:tr>
              <a:tr h="272100">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8,011</a:t>
                      </a:r>
                    </a:p>
                  </a:txBody>
                  <a:tcPr marL="0" marR="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Awareness</a:t>
            </a:r>
            <a:br>
              <a:rPr lang="en-US" dirty="0"/>
            </a:br>
            <a:r>
              <a:rPr lang="en-US" dirty="0"/>
              <a:t>Consumer Brand Awareness Benchmarks by Gender</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25</a:t>
            </a:fld>
            <a:endParaRPr lang="en-US" altLang="en-US" dirty="0"/>
          </a:p>
        </p:txBody>
      </p:sp>
      <p:sp>
        <p:nvSpPr>
          <p:cNvPr id="9" name="TextBox 8">
            <a:extLst>
              <a:ext uri="{FF2B5EF4-FFF2-40B4-BE49-F238E27FC236}">
                <a16:creationId xmlns:a16="http://schemas.microsoft.com/office/drawing/2014/main" id="{3B3628E2-D24F-F44D-831A-5579F2EA1E2B}"/>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D36F6FC-A11B-F049-8F5F-CAA824E1B931}"/>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96392392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4024852424"/>
              </p:ext>
            </p:extLst>
          </p:nvPr>
        </p:nvGraphicFramePr>
        <p:xfrm>
          <a:off x="457200" y="1638300"/>
          <a:ext cx="8317994" cy="2480856"/>
        </p:xfrm>
        <a:graphic>
          <a:graphicData uri="http://schemas.openxmlformats.org/drawingml/2006/table">
            <a:tbl>
              <a:tblPr firstRow="1" firstCol="1" bandRow="1">
                <a:tableStyleId>{0E3FDE45-AF77-4B5C-9715-49D594BDF05E}</a:tableStyleId>
              </a:tblPr>
              <a:tblGrid>
                <a:gridCol w="3061063">
                  <a:extLst>
                    <a:ext uri="{9D8B030D-6E8A-4147-A177-3AD203B41FA5}">
                      <a16:colId xmlns:a16="http://schemas.microsoft.com/office/drawing/2014/main" val="3107546911"/>
                    </a:ext>
                  </a:extLst>
                </a:gridCol>
                <a:gridCol w="860003">
                  <a:extLst>
                    <a:ext uri="{9D8B030D-6E8A-4147-A177-3AD203B41FA5}">
                      <a16:colId xmlns:a16="http://schemas.microsoft.com/office/drawing/2014/main" val="2649270868"/>
                    </a:ext>
                  </a:extLst>
                </a:gridCol>
                <a:gridCol w="1315615">
                  <a:extLst>
                    <a:ext uri="{9D8B030D-6E8A-4147-A177-3AD203B41FA5}">
                      <a16:colId xmlns:a16="http://schemas.microsoft.com/office/drawing/2014/main" val="3182166428"/>
                    </a:ext>
                  </a:extLst>
                </a:gridCol>
                <a:gridCol w="950744">
                  <a:extLst>
                    <a:ext uri="{9D8B030D-6E8A-4147-A177-3AD203B41FA5}">
                      <a16:colId xmlns:a16="http://schemas.microsoft.com/office/drawing/2014/main" val="1824390616"/>
                    </a:ext>
                  </a:extLst>
                </a:gridCol>
                <a:gridCol w="967953">
                  <a:extLst>
                    <a:ext uri="{9D8B030D-6E8A-4147-A177-3AD203B41FA5}">
                      <a16:colId xmlns:a16="http://schemas.microsoft.com/office/drawing/2014/main" val="908646895"/>
                    </a:ext>
                  </a:extLst>
                </a:gridCol>
                <a:gridCol w="1162616">
                  <a:extLst>
                    <a:ext uri="{9D8B030D-6E8A-4147-A177-3AD203B41FA5}">
                      <a16:colId xmlns:a16="http://schemas.microsoft.com/office/drawing/2014/main" val="616671420"/>
                    </a:ext>
                  </a:extLst>
                </a:gridCol>
              </a:tblGrid>
              <a:tr h="609210">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Newly</a:t>
                      </a:r>
                      <a:br>
                        <a:rPr lang="en-US" sz="1200" kern="1200" dirty="0">
                          <a:solidFill>
                            <a:schemeClr val="tx1"/>
                          </a:solidFill>
                          <a:effectLst/>
                        </a:rPr>
                      </a:br>
                      <a:r>
                        <a:rPr lang="en-US" sz="1200" kern="1200" dirty="0">
                          <a:solidFill>
                            <a:schemeClr val="tx1"/>
                          </a:solidFill>
                          <a:effectLst/>
                        </a:rPr>
                        <a:t>Educated</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Aware/</a:t>
                      </a:r>
                      <a:br>
                        <a:rPr lang="en-US" sz="1200" kern="1200" dirty="0">
                          <a:solidFill>
                            <a:schemeClr val="tx1"/>
                          </a:solidFill>
                          <a:effectLst/>
                        </a:rPr>
                      </a:br>
                      <a:r>
                        <a:rPr lang="en-US" sz="1200" kern="1200" dirty="0">
                          <a:solidFill>
                            <a:schemeClr val="tx1"/>
                          </a:solidFill>
                          <a:effectLst/>
                        </a:rPr>
                        <a:t>Non-Customers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Win-Backs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Current</a:t>
                      </a:r>
                      <a:br>
                        <a:rPr lang="en-US" sz="1200" kern="1200" dirty="0">
                          <a:solidFill>
                            <a:schemeClr val="tx1"/>
                          </a:solidFill>
                          <a:effectLst/>
                        </a:rPr>
                      </a:br>
                      <a:r>
                        <a:rPr lang="en-US" sz="1200" kern="1200" dirty="0">
                          <a:solidFill>
                            <a:schemeClr val="tx1"/>
                          </a:solidFill>
                          <a:effectLst/>
                        </a:rPr>
                        <a:t>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anchor="b"/>
                </a:tc>
                <a:extLst>
                  <a:ext uri="{0D108BD9-81ED-4DB2-BD59-A6C34878D82A}">
                    <a16:rowId xmlns:a16="http://schemas.microsoft.com/office/drawing/2014/main" val="1468619883"/>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Generation Z (1996 or After)</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3899151605"/>
                  </a:ext>
                </a:extLst>
              </a:tr>
              <a:tr h="311941">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 (1977 to 1995)</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4,931</a:t>
                      </a:r>
                    </a:p>
                  </a:txBody>
                  <a:tcPr marL="0" marR="0" marT="0" marB="0" anchor="ctr"/>
                </a:tc>
                <a:extLst>
                  <a:ext uri="{0D108BD9-81ED-4DB2-BD59-A6C34878D82A}">
                    <a16:rowId xmlns:a16="http://schemas.microsoft.com/office/drawing/2014/main" val="1812077140"/>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Generation X (1965 to 1976)</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1,568</a:t>
                      </a:r>
                    </a:p>
                  </a:txBody>
                  <a:tcPr marL="0" marR="0" marT="0" marB="0" anchor="ctr"/>
                </a:tc>
                <a:extLst>
                  <a:ext uri="{0D108BD9-81ED-4DB2-BD59-A6C34878D82A}">
                    <a16:rowId xmlns:a16="http://schemas.microsoft.com/office/drawing/2014/main" val="1701273365"/>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Baby Boomers (1946 to 1964)</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1,234</a:t>
                      </a:r>
                    </a:p>
                  </a:txBody>
                  <a:tcPr marL="0" marR="0" marT="0" marB="0" anchor="ctr"/>
                </a:tc>
                <a:extLst>
                  <a:ext uri="{0D108BD9-81ED-4DB2-BD59-A6C34878D82A}">
                    <a16:rowId xmlns:a16="http://schemas.microsoft.com/office/drawing/2014/main" val="3787004002"/>
                  </a:ext>
                </a:extLst>
              </a:tr>
              <a:tr h="311941">
                <a:tc>
                  <a:txBody>
                    <a:bodyPr/>
                    <a:lstStyle/>
                    <a:p>
                      <a:pPr marL="100965" marR="0">
                        <a:lnSpc>
                          <a:spcPct val="115000"/>
                        </a:lnSpc>
                        <a:spcBef>
                          <a:spcPts val="300"/>
                        </a:spcBef>
                        <a:spcAft>
                          <a:spcPts val="300"/>
                        </a:spcAft>
                      </a:pPr>
                      <a:r>
                        <a:rPr lang="en-US" sz="1400" b="0" kern="1200" dirty="0">
                          <a:solidFill>
                            <a:schemeClr val="tx1"/>
                          </a:solidFill>
                          <a:effectLst/>
                        </a:rPr>
                        <a:t>Silent Generation (1945 or Before)</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109</a:t>
                      </a:r>
                    </a:p>
                  </a:txBody>
                  <a:tcPr marL="0" marR="0" marT="0" marB="0" anchor="ctr"/>
                </a:tc>
                <a:extLst>
                  <a:ext uri="{0D108BD9-81ED-4DB2-BD59-A6C34878D82A}">
                    <a16:rowId xmlns:a16="http://schemas.microsoft.com/office/drawing/2014/main" val="569367984"/>
                  </a:ext>
                </a:extLst>
              </a:tr>
              <a:tr h="311941">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7,843</a:t>
                      </a:r>
                    </a:p>
                  </a:txBody>
                  <a:tcPr marL="0" marR="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Awareness</a:t>
            </a:r>
            <a:br>
              <a:rPr lang="en-US" dirty="0"/>
            </a:br>
            <a:r>
              <a:rPr lang="en-US" dirty="0"/>
              <a:t>Consumer Brand Awareness Benchmarks by Generation</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26</a:t>
            </a:fld>
            <a:endParaRPr lang="en-US" altLang="en-US" dirty="0"/>
          </a:p>
        </p:txBody>
      </p:sp>
      <p:sp>
        <p:nvSpPr>
          <p:cNvPr id="9" name="TextBox 8">
            <a:extLst>
              <a:ext uri="{FF2B5EF4-FFF2-40B4-BE49-F238E27FC236}">
                <a16:creationId xmlns:a16="http://schemas.microsoft.com/office/drawing/2014/main" id="{54747E89-D82E-B24E-97D6-CC8BF748FB4C}"/>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12B869C-5787-0A4D-AC8C-C17CACEFB996}"/>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419905487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3460135773"/>
              </p:ext>
            </p:extLst>
          </p:nvPr>
        </p:nvGraphicFramePr>
        <p:xfrm>
          <a:off x="457200" y="1649230"/>
          <a:ext cx="8229600" cy="1538106"/>
        </p:xfrm>
        <a:graphic>
          <a:graphicData uri="http://schemas.openxmlformats.org/drawingml/2006/table">
            <a:tbl>
              <a:tblPr firstRow="1" firstCol="1" bandRow="1">
                <a:tableStyleId>{0E3FDE45-AF77-4B5C-9715-49D594BDF05E}</a:tableStyleId>
              </a:tblPr>
              <a:tblGrid>
                <a:gridCol w="3034937">
                  <a:extLst>
                    <a:ext uri="{9D8B030D-6E8A-4147-A177-3AD203B41FA5}">
                      <a16:colId xmlns:a16="http://schemas.microsoft.com/office/drawing/2014/main" val="3107546911"/>
                    </a:ext>
                  </a:extLst>
                </a:gridCol>
                <a:gridCol w="853440">
                  <a:extLst>
                    <a:ext uri="{9D8B030D-6E8A-4147-A177-3AD203B41FA5}">
                      <a16:colId xmlns:a16="http://schemas.microsoft.com/office/drawing/2014/main" val="2579087081"/>
                    </a:ext>
                  </a:extLst>
                </a:gridCol>
                <a:gridCol w="1306286">
                  <a:extLst>
                    <a:ext uri="{9D8B030D-6E8A-4147-A177-3AD203B41FA5}">
                      <a16:colId xmlns:a16="http://schemas.microsoft.com/office/drawing/2014/main" val="2694884967"/>
                    </a:ext>
                  </a:extLst>
                </a:gridCol>
                <a:gridCol w="949234">
                  <a:extLst>
                    <a:ext uri="{9D8B030D-6E8A-4147-A177-3AD203B41FA5}">
                      <a16:colId xmlns:a16="http://schemas.microsoft.com/office/drawing/2014/main" val="1824390616"/>
                    </a:ext>
                  </a:extLst>
                </a:gridCol>
                <a:gridCol w="949234">
                  <a:extLst>
                    <a:ext uri="{9D8B030D-6E8A-4147-A177-3AD203B41FA5}">
                      <a16:colId xmlns:a16="http://schemas.microsoft.com/office/drawing/2014/main" val="908646895"/>
                    </a:ext>
                  </a:extLst>
                </a:gridCol>
                <a:gridCol w="1136469">
                  <a:extLst>
                    <a:ext uri="{9D8B030D-6E8A-4147-A177-3AD203B41FA5}">
                      <a16:colId xmlns:a16="http://schemas.microsoft.com/office/drawing/2014/main" val="616671420"/>
                    </a:ext>
                  </a:extLst>
                </a:gridCol>
              </a:tblGrid>
              <a:tr h="606480">
                <a:tc>
                  <a:txBody>
                    <a:bodyPr/>
                    <a:lstStyle/>
                    <a:p>
                      <a:pPr marL="0" marR="0">
                        <a:lnSpc>
                          <a:spcPct val="115000"/>
                        </a:lnSpc>
                        <a:spcBef>
                          <a:spcPts val="300"/>
                        </a:spcBef>
                        <a:spcAft>
                          <a:spcPts val="30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Newly</a:t>
                      </a:r>
                      <a:br>
                        <a:rPr lang="en-US" sz="1200" kern="1200" dirty="0">
                          <a:solidFill>
                            <a:schemeClr val="tx1"/>
                          </a:solidFill>
                          <a:effectLst/>
                        </a:rPr>
                      </a:br>
                      <a:r>
                        <a:rPr lang="en-US" sz="1200" kern="1200" dirty="0">
                          <a:solidFill>
                            <a:schemeClr val="tx1"/>
                          </a:solidFill>
                          <a:effectLst/>
                        </a:rPr>
                        <a:t>Educated</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Aware/</a:t>
                      </a:r>
                      <a:br>
                        <a:rPr lang="en-US" sz="1200" kern="1200" dirty="0">
                          <a:solidFill>
                            <a:schemeClr val="tx1"/>
                          </a:solidFill>
                          <a:effectLst/>
                        </a:rPr>
                      </a:br>
                      <a:r>
                        <a:rPr lang="en-US" sz="1200" kern="1200" dirty="0">
                          <a:solidFill>
                            <a:schemeClr val="tx1"/>
                          </a:solidFill>
                          <a:effectLst/>
                        </a:rPr>
                        <a:t>Non-Customers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a:t>
                      </a:r>
                      <a:br>
                        <a:rPr lang="en-US" sz="1200" kern="1200" dirty="0">
                          <a:solidFill>
                            <a:schemeClr val="tx1"/>
                          </a:solidFill>
                          <a:effectLst/>
                        </a:rPr>
                      </a:br>
                      <a:r>
                        <a:rPr lang="en-US" sz="1200" kern="1200" dirty="0">
                          <a:solidFill>
                            <a:schemeClr val="tx1"/>
                          </a:solidFill>
                          <a:effectLst/>
                        </a:rPr>
                        <a:t>Win-Backs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defTabSz="914400" rtl="0" eaLnBrk="1" latinLnBrk="0" hangingPunct="1">
                        <a:lnSpc>
                          <a:spcPct val="115000"/>
                        </a:lnSpc>
                        <a:spcBef>
                          <a:spcPts val="300"/>
                        </a:spcBef>
                        <a:spcAft>
                          <a:spcPts val="300"/>
                        </a:spcAft>
                      </a:pPr>
                      <a:r>
                        <a:rPr lang="en-US" sz="1200" kern="1200" dirty="0">
                          <a:solidFill>
                            <a:schemeClr val="tx1"/>
                          </a:solidFill>
                          <a:effectLst/>
                        </a:rPr>
                        <a:t>% Current</a:t>
                      </a:r>
                      <a:br>
                        <a:rPr lang="en-US" sz="1200" kern="1200" dirty="0">
                          <a:solidFill>
                            <a:schemeClr val="tx1"/>
                          </a:solidFill>
                          <a:effectLst/>
                        </a:rPr>
                      </a:br>
                      <a:r>
                        <a:rPr lang="en-US" sz="1200" kern="1200" dirty="0">
                          <a:solidFill>
                            <a:schemeClr val="tx1"/>
                          </a:solidFill>
                          <a:effectLst/>
                        </a:rPr>
                        <a:t>Customers</a:t>
                      </a:r>
                      <a:endParaRPr lang="en-US" sz="1200" b="1" i="0" kern="1200" dirty="0">
                        <a:solidFill>
                          <a:schemeClr val="tx1"/>
                        </a:solidFill>
                        <a:effectLst/>
                        <a:latin typeface="Arial Narrow" panose="020B0604020202020204" pitchFamily="34" charset="0"/>
                        <a:ea typeface="+mn-ea"/>
                        <a:cs typeface="Arial Narrow" panose="020B0604020202020204" pitchFamily="34" charset="0"/>
                      </a:endParaRPr>
                    </a:p>
                  </a:txBody>
                  <a:tcPr marL="0" marR="0" marT="0" anchor="b"/>
                </a:tc>
                <a:tc>
                  <a:txBody>
                    <a:bodyPr/>
                    <a:lstStyle/>
                    <a:p>
                      <a:pPr marL="0" marR="0" algn="r">
                        <a:lnSpc>
                          <a:spcPct val="115000"/>
                        </a:lnSpc>
                        <a:spcBef>
                          <a:spcPts val="300"/>
                        </a:spcBef>
                        <a:spcAft>
                          <a:spcPts val="300"/>
                        </a:spcAft>
                      </a:pPr>
                      <a:r>
                        <a:rPr lang="en-US" sz="1200" dirty="0">
                          <a:solidFill>
                            <a:schemeClr val="tx1"/>
                          </a:solidFill>
                          <a:effectLst/>
                        </a:rPr>
                        <a:t>No. of </a:t>
                      </a:r>
                      <a:br>
                        <a:rPr lang="en-US" sz="1200" dirty="0">
                          <a:solidFill>
                            <a:schemeClr val="tx1"/>
                          </a:solidFill>
                          <a:effectLst/>
                        </a:rPr>
                      </a:br>
                      <a:r>
                        <a:rPr lang="en-US" sz="1200"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anchor="b"/>
                </a:tc>
                <a:extLst>
                  <a:ext uri="{0D108BD9-81ED-4DB2-BD59-A6C34878D82A}">
                    <a16:rowId xmlns:a16="http://schemas.microsoft.com/office/drawing/2014/main" val="1468619883"/>
                  </a:ext>
                </a:extLst>
              </a:tr>
              <a:tr h="310542">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4,179</a:t>
                      </a:r>
                    </a:p>
                  </a:txBody>
                  <a:tcPr marL="0" marR="0" marT="0" marB="0" anchor="ctr"/>
                </a:tc>
                <a:extLst>
                  <a:ext uri="{0D108BD9-81ED-4DB2-BD59-A6C34878D82A}">
                    <a16:rowId xmlns:a16="http://schemas.microsoft.com/office/drawing/2014/main" val="3899151605"/>
                  </a:ext>
                </a:extLst>
              </a:tr>
              <a:tr h="310542">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3,968</a:t>
                      </a:r>
                    </a:p>
                  </a:txBody>
                  <a:tcPr marL="0" marR="0" marT="0" marB="0" anchor="ctr"/>
                </a:tc>
                <a:extLst>
                  <a:ext uri="{0D108BD9-81ED-4DB2-BD59-A6C34878D82A}">
                    <a16:rowId xmlns:a16="http://schemas.microsoft.com/office/drawing/2014/main" val="1885744660"/>
                  </a:ext>
                </a:extLst>
              </a:tr>
              <a:tr h="310542">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 Events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8,147</a:t>
                      </a:r>
                    </a:p>
                  </a:txBody>
                  <a:tcPr marL="0" marR="0" marT="0" marB="0" anchor="ctr"/>
                </a:tc>
                <a:extLst>
                  <a:ext uri="{0D108BD9-81ED-4DB2-BD59-A6C34878D82A}">
                    <a16:rowId xmlns:a16="http://schemas.microsoft.com/office/drawing/2014/main" val="1991692326"/>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Awareness</a:t>
            </a:r>
            <a:br>
              <a:rPr lang="en-US" dirty="0"/>
            </a:br>
            <a:r>
              <a:rPr lang="en-US" dirty="0"/>
              <a:t>Consumer Brand Awareness Benchmarks by Nightlife</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27</a:t>
            </a:fld>
            <a:endParaRPr lang="en-US" altLang="en-US" dirty="0"/>
          </a:p>
        </p:txBody>
      </p:sp>
      <p:sp>
        <p:nvSpPr>
          <p:cNvPr id="9" name="TextBox 8">
            <a:extLst>
              <a:ext uri="{FF2B5EF4-FFF2-40B4-BE49-F238E27FC236}">
                <a16:creationId xmlns:a16="http://schemas.microsoft.com/office/drawing/2014/main" id="{9891C67C-DEE9-A841-822B-A5BBFDFCEE1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0FB9ADB-F331-2B40-9E49-50F65308B4C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69302158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749696126"/>
              </p:ext>
            </p:extLst>
          </p:nvPr>
        </p:nvGraphicFramePr>
        <p:xfrm>
          <a:off x="457200" y="1638299"/>
          <a:ext cx="8247583" cy="2358935"/>
        </p:xfrm>
        <a:graphic>
          <a:graphicData uri="http://schemas.openxmlformats.org/drawingml/2006/table">
            <a:tbl>
              <a:tblPr firstRow="1" firstCol="1" bandRow="1">
                <a:tableStyleId>{0E3FDE45-AF77-4B5C-9715-49D594BDF05E}</a:tableStyleId>
              </a:tblPr>
              <a:tblGrid>
                <a:gridCol w="6021977">
                  <a:extLst>
                    <a:ext uri="{9D8B030D-6E8A-4147-A177-3AD203B41FA5}">
                      <a16:colId xmlns:a16="http://schemas.microsoft.com/office/drawing/2014/main" val="3107546911"/>
                    </a:ext>
                  </a:extLst>
                </a:gridCol>
                <a:gridCol w="905692">
                  <a:extLst>
                    <a:ext uri="{9D8B030D-6E8A-4147-A177-3AD203B41FA5}">
                      <a16:colId xmlns:a16="http://schemas.microsoft.com/office/drawing/2014/main" val="1824390616"/>
                    </a:ext>
                  </a:extLst>
                </a:gridCol>
                <a:gridCol w="1319914">
                  <a:extLst>
                    <a:ext uri="{9D8B030D-6E8A-4147-A177-3AD203B41FA5}">
                      <a16:colId xmlns:a16="http://schemas.microsoft.com/office/drawing/2014/main" val="643833829"/>
                    </a:ext>
                  </a:extLst>
                </a:gridCol>
              </a:tblGrid>
              <a:tr h="610079">
                <a:tc>
                  <a:txBody>
                    <a:bodyPr/>
                    <a:lstStyle/>
                    <a:p>
                      <a:pPr marL="0" marR="0">
                        <a:lnSpc>
                          <a:spcPct val="115000"/>
                        </a:lnSpc>
                        <a:spcBef>
                          <a:spcPts val="300"/>
                        </a:spcBef>
                        <a:spcAft>
                          <a:spcPts val="300"/>
                        </a:spcAft>
                      </a:pPr>
                      <a:r>
                        <a:rPr lang="en-US" sz="1400" dirty="0">
                          <a:solidFill>
                            <a:schemeClr val="tx1"/>
                          </a:solidFill>
                          <a:effectLst/>
                          <a:latin typeface="+mn-lt"/>
                        </a:rPr>
                        <a:t>Survey Response Categories</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kern="1200" dirty="0">
                          <a:solidFill>
                            <a:schemeClr val="tx1"/>
                          </a:solidFill>
                          <a:effectLst/>
                          <a:latin typeface="+mn-lt"/>
                        </a:rPr>
                        <a:t>Percent</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b">
                    <a:lnR w="12700" cap="flat" cmpd="sng" algn="ctr">
                      <a:noFill/>
                      <a:prstDash val="solid"/>
                      <a:round/>
                      <a:headEnd type="none" w="med" len="med"/>
                      <a:tailEnd type="none" w="med" len="med"/>
                    </a:lnR>
                  </a:tcPr>
                </a:tc>
                <a:tc>
                  <a:txBody>
                    <a:bodyPr/>
                    <a:lstStyle/>
                    <a:p>
                      <a:pPr marL="0" marR="0" algn="r">
                        <a:lnSpc>
                          <a:spcPct val="115000"/>
                        </a:lnSpc>
                        <a:spcBef>
                          <a:spcPts val="300"/>
                        </a:spcBef>
                        <a:spcAft>
                          <a:spcPts val="300"/>
                        </a:spcAft>
                      </a:pPr>
                      <a:r>
                        <a:rPr lang="en-US" sz="1400" dirty="0">
                          <a:solidFill>
                            <a:schemeClr val="tx1"/>
                          </a:solidFill>
                          <a:effectLst/>
                          <a:latin typeface="+mn-lt"/>
                        </a:rPr>
                        <a:t>No. of</a:t>
                      </a:r>
                      <a:br>
                        <a:rPr lang="en-US" sz="1400" dirty="0">
                          <a:solidFill>
                            <a:schemeClr val="tx1"/>
                          </a:solidFill>
                          <a:effectLst/>
                          <a:latin typeface="+mn-lt"/>
                        </a:rPr>
                      </a:br>
                      <a:r>
                        <a:rPr lang="en-US" sz="1400" dirty="0">
                          <a:solidFill>
                            <a:schemeClr val="tx1"/>
                          </a:solidFill>
                          <a:effectLst/>
                          <a:latin typeface="+mn-lt"/>
                        </a:rPr>
                        <a:t>Respondents</a:t>
                      </a:r>
                      <a:endParaRPr lang="en-US" sz="1400" b="1" baseline="30000"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b">
                    <a:lnL w="12700" cap="flat" cmpd="sng" algn="ctr">
                      <a:noFill/>
                      <a:prstDash val="solid"/>
                      <a:round/>
                      <a:headEnd type="none" w="med" len="med"/>
                      <a:tailEnd type="none" w="med" len="med"/>
                    </a:lnL>
                  </a:tcPr>
                </a:tc>
                <a:extLst>
                  <a:ext uri="{0D108BD9-81ED-4DB2-BD59-A6C34878D82A}">
                    <a16:rowId xmlns:a16="http://schemas.microsoft.com/office/drawing/2014/main" val="1468619883"/>
                  </a:ext>
                </a:extLst>
              </a:tr>
              <a:tr h="291476">
                <a:tc>
                  <a:txBody>
                    <a:bodyPr/>
                    <a:lstStyle/>
                    <a:p>
                      <a:pPr marL="100965" marR="0">
                        <a:lnSpc>
                          <a:spcPct val="115000"/>
                        </a:lnSpc>
                        <a:spcBef>
                          <a:spcPts val="300"/>
                        </a:spcBef>
                        <a:spcAft>
                          <a:spcPts val="300"/>
                        </a:spcAft>
                      </a:pPr>
                      <a:r>
                        <a:rPr lang="en-US" sz="1400" b="0" kern="1200" dirty="0">
                          <a:solidFill>
                            <a:schemeClr val="tx1"/>
                          </a:solidFill>
                          <a:effectLst/>
                          <a:latin typeface="+mn-lt"/>
                        </a:rPr>
                        <a:t>Definitely Will</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1,653</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4247258089"/>
                  </a:ext>
                </a:extLst>
              </a:tr>
              <a:tr h="291476">
                <a:tc>
                  <a:txBody>
                    <a:bodyPr/>
                    <a:lstStyle/>
                    <a:p>
                      <a:pPr marL="100965" marR="0">
                        <a:lnSpc>
                          <a:spcPct val="115000"/>
                        </a:lnSpc>
                        <a:spcBef>
                          <a:spcPts val="300"/>
                        </a:spcBef>
                        <a:spcAft>
                          <a:spcPts val="300"/>
                        </a:spcAft>
                      </a:pPr>
                      <a:r>
                        <a:rPr lang="en-US" sz="1400" b="0" kern="1200" dirty="0">
                          <a:solidFill>
                            <a:schemeClr val="tx1"/>
                          </a:solidFill>
                          <a:effectLst/>
                          <a:latin typeface="+mn-lt"/>
                        </a:rPr>
                        <a:t>Probably Will</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1,640</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4025507267"/>
                  </a:ext>
                </a:extLst>
              </a:tr>
              <a:tr h="291476">
                <a:tc>
                  <a:txBody>
                    <a:bodyPr/>
                    <a:lstStyle/>
                    <a:p>
                      <a:pPr marL="100965" marR="0">
                        <a:lnSpc>
                          <a:spcPct val="115000"/>
                        </a:lnSpc>
                        <a:spcBef>
                          <a:spcPts val="300"/>
                        </a:spcBef>
                        <a:spcAft>
                          <a:spcPts val="300"/>
                        </a:spcAft>
                      </a:pPr>
                      <a:r>
                        <a:rPr lang="en-US" sz="1400" b="0" kern="1200" dirty="0">
                          <a:solidFill>
                            <a:schemeClr val="tx1"/>
                          </a:solidFill>
                          <a:effectLst/>
                          <a:latin typeface="+mn-lt"/>
                        </a:rPr>
                        <a:t>Neutral</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808</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3160154463"/>
                  </a:ext>
                </a:extLst>
              </a:tr>
              <a:tr h="29147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latin typeface="+mn-lt"/>
                        </a:rPr>
                        <a:t>Probably Will</a:t>
                      </a:r>
                      <a:r>
                        <a:rPr lang="en-US" sz="1400" b="0" kern="1200" dirty="0">
                          <a:solidFill>
                            <a:schemeClr val="tx1"/>
                          </a:solidFill>
                          <a:effectLst/>
                          <a:latin typeface="+mn-lt"/>
                          <a:ea typeface="Yu Mincho" panose="02020400000000000000" pitchFamily="18" charset="-128"/>
                          <a:cs typeface="Times New Roman" panose="02020603050405020304" pitchFamily="18" charset="0"/>
                        </a:rPr>
                        <a:t> Not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274</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135016425"/>
                  </a:ext>
                </a:extLst>
              </a:tr>
              <a:tr h="29147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latin typeface="+mn-lt"/>
                        </a:rPr>
                        <a:t>Definitely Will Not</a:t>
                      </a:r>
                      <a:endParaRPr lang="en-US" sz="1400" b="0"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0" i="0" u="none" strike="noStrike">
                          <a:solidFill>
                            <a:schemeClr val="tx1"/>
                          </a:solidFill>
                          <a:effectLst/>
                          <a:latin typeface="Arial" panose="020B0604020202020204" pitchFamily="34" charset="0"/>
                        </a:rPr>
                        <a:t>162</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3326567148"/>
                  </a:ext>
                </a:extLst>
              </a:tr>
              <a:tr h="291476">
                <a:tc>
                  <a:txBody>
                    <a:bodyPr/>
                    <a:lstStyle/>
                    <a:p>
                      <a:pPr marL="100965" marR="0" algn="r">
                        <a:lnSpc>
                          <a:spcPct val="115000"/>
                        </a:lnSpc>
                        <a:spcBef>
                          <a:spcPts val="300"/>
                        </a:spcBef>
                        <a:spcAft>
                          <a:spcPts val="300"/>
                        </a:spcAft>
                      </a:pPr>
                      <a:r>
                        <a:rPr lang="en-US" sz="1400" b="1" kern="1200" dirty="0">
                          <a:solidFill>
                            <a:schemeClr val="tx1"/>
                          </a:solidFill>
                          <a:effectLst/>
                          <a:latin typeface="+mn-lt"/>
                        </a:rPr>
                        <a:t>Overall</a:t>
                      </a:r>
                      <a:endParaRPr lang="en-US" sz="1400" b="1" dirty="0">
                        <a:solidFill>
                          <a:schemeClr val="tx1"/>
                        </a:solidFill>
                        <a:effectLst/>
                        <a:latin typeface="+mn-lt"/>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lnR w="12700" cap="flat" cmpd="sng" algn="ctr">
                      <a:noFill/>
                      <a:prstDash val="solid"/>
                      <a:round/>
                      <a:headEnd type="none" w="med" len="med"/>
                      <a:tailEnd type="none" w="med" len="med"/>
                    </a:lnR>
                  </a:tcPr>
                </a:tc>
                <a:tc>
                  <a:txBody>
                    <a:bodyPr/>
                    <a:lstStyle/>
                    <a:p>
                      <a:pPr algn="r" fontAlgn="ctr"/>
                      <a:r>
                        <a:rPr lang="en-US" sz="1400" b="1" i="0" u="none" strike="noStrike" dirty="0">
                          <a:solidFill>
                            <a:schemeClr val="tx1"/>
                          </a:solidFill>
                          <a:effectLst/>
                          <a:latin typeface="Arial" panose="020B0604020202020204" pitchFamily="34" charset="0"/>
                        </a:rPr>
                        <a:t>4,537</a:t>
                      </a:r>
                    </a:p>
                  </a:txBody>
                  <a:tcPr marL="0" marR="0" marT="0" marB="0" anchor="ctr">
                    <a:lnL w="12700" cap="flat" cmpd="sng" algn="ctr">
                      <a:noFill/>
                      <a:prstDash val="solid"/>
                      <a:round/>
                      <a:headEnd type="none" w="med" len="med"/>
                      <a:tailEnd type="none" w="med" len="med"/>
                    </a:lnL>
                  </a:tcP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Impact: Advocacy</a:t>
            </a:r>
            <a:br>
              <a:rPr lang="en-US" sz="1600" dirty="0"/>
            </a:br>
            <a:r>
              <a:rPr lang="en-US" dirty="0"/>
              <a:t>Consumer Recommend Intent/ Advocacy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28</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4EEF3811-97E8-4045-B9CF-C605004B6134}"/>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EFC6D8A-FE6D-F24D-A352-93066015CC6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54291117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4216799313"/>
              </p:ext>
            </p:extLst>
          </p:nvPr>
        </p:nvGraphicFramePr>
        <p:xfrm>
          <a:off x="457200" y="1641169"/>
          <a:ext cx="8272948" cy="1850967"/>
        </p:xfrm>
        <a:graphic>
          <a:graphicData uri="http://schemas.openxmlformats.org/drawingml/2006/table">
            <a:tbl>
              <a:tblPr firstRow="1" firstCol="1" bandRow="1">
                <a:tableStyleId>{0E3FDE45-AF77-4B5C-9715-49D594BDF05E}</a:tableStyleId>
              </a:tblPr>
              <a:tblGrid>
                <a:gridCol w="911139">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1957">
                <a:tc>
                  <a:txBody>
                    <a:bodyPr/>
                    <a:lstStyle/>
                    <a:p>
                      <a:pPr marL="0" marR="0">
                        <a:lnSpc>
                          <a:spcPct val="95000"/>
                        </a:lnSpc>
                        <a:spcBef>
                          <a:spcPts val="0"/>
                        </a:spcBef>
                        <a:spcAft>
                          <a:spcPts val="0"/>
                        </a:spcAft>
                      </a:pPr>
                      <a:r>
                        <a:rPr lang="en-US" sz="1400" dirty="0">
                          <a:solidFill>
                            <a:schemeClr val="tx1"/>
                          </a:solidFill>
                          <a:effectLst/>
                        </a:rPr>
                        <a:t>Gender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29670">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74%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1,805</a:t>
                      </a:r>
                    </a:p>
                  </a:txBody>
                  <a:tcPr marL="0" marR="0" marT="0" marB="0" anchor="ctr"/>
                </a:tc>
                <a:extLst>
                  <a:ext uri="{0D108BD9-81ED-4DB2-BD59-A6C34878D82A}">
                    <a16:rowId xmlns:a16="http://schemas.microsoft.com/office/drawing/2014/main" val="1703545925"/>
                  </a:ext>
                </a:extLst>
              </a:tr>
              <a:tr h="329670">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2,681</a:t>
                      </a:r>
                    </a:p>
                  </a:txBody>
                  <a:tcPr marL="0" marR="0" marT="0" marB="0" anchor="ctr"/>
                </a:tc>
                <a:extLst>
                  <a:ext uri="{0D108BD9-81ED-4DB2-BD59-A6C34878D82A}">
                    <a16:rowId xmlns:a16="http://schemas.microsoft.com/office/drawing/2014/main" val="125025528"/>
                  </a:ext>
                </a:extLst>
              </a:tr>
              <a:tr h="329670">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4,486</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Advocacy</a:t>
            </a:r>
            <a:br>
              <a:rPr lang="en-US" sz="1600" dirty="0"/>
            </a:br>
            <a:r>
              <a:rPr lang="en-US" sz="1800" dirty="0"/>
              <a:t>Consumer Recommend Intent/ Advocacy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29</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BA0B0372-DDE6-EB4F-9B95-F37A73A7B3D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917512F-E7ED-EB49-B670-8B6EBAC69534}"/>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3907964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4002558654"/>
              </p:ext>
            </p:extLst>
          </p:nvPr>
        </p:nvGraphicFramePr>
        <p:xfrm>
          <a:off x="457200" y="1362075"/>
          <a:ext cx="8247062" cy="4569804"/>
        </p:xfrm>
        <a:graphic>
          <a:graphicData uri="http://schemas.openxmlformats.org/drawingml/2006/table">
            <a:tbl>
              <a:tblPr firstRow="1" bandRow="1">
                <a:tableStyleId>{0E3FDE45-AF77-4B5C-9715-49D594BDF05E}</a:tableStyleId>
              </a:tblPr>
              <a:tblGrid>
                <a:gridCol w="8247062">
                  <a:extLst>
                    <a:ext uri="{9D8B030D-6E8A-4147-A177-3AD203B41FA5}">
                      <a16:colId xmlns:a16="http://schemas.microsoft.com/office/drawing/2014/main" val="1083757570"/>
                    </a:ext>
                  </a:extLst>
                </a:gridCol>
              </a:tblGrid>
              <a:tr h="380817">
                <a:tc>
                  <a:txBody>
                    <a:bodyPr/>
                    <a:lstStyle/>
                    <a:p>
                      <a:pPr algn="l" fontAlgn="t">
                        <a:lnSpc>
                          <a:spcPct val="90000"/>
                        </a:lnSpc>
                      </a:pPr>
                      <a:r>
                        <a:rPr lang="en-US" sz="1400" u="none" strike="noStrike" dirty="0">
                          <a:effectLst/>
                        </a:rPr>
                        <a:t>Event Marketing Reach Benchmarks</a:t>
                      </a:r>
                      <a:endParaRPr lang="en-US" sz="1400" b="1" i="0" u="none" strike="noStrike" dirty="0">
                        <a:solidFill>
                          <a:srgbClr val="000000"/>
                        </a:solidFill>
                        <a:effectLst/>
                        <a:latin typeface="+mn-lt"/>
                      </a:endParaRPr>
                    </a:p>
                  </a:txBody>
                  <a:tcPr marL="46681" marR="46681" anchor="ctr"/>
                </a:tc>
                <a:extLst>
                  <a:ext uri="{0D108BD9-81ED-4DB2-BD59-A6C34878D82A}">
                    <a16:rowId xmlns:a16="http://schemas.microsoft.com/office/drawing/2014/main" val="1981080042"/>
                  </a:ext>
                </a:extLst>
              </a:tr>
              <a:tr h="380817">
                <a:tc>
                  <a:txBody>
                    <a:bodyPr/>
                    <a:lstStyle/>
                    <a:p>
                      <a:pPr algn="l" fontAlgn="t">
                        <a:lnSpc>
                          <a:spcPct val="90000"/>
                        </a:lnSpc>
                      </a:pPr>
                      <a:r>
                        <a:rPr lang="en-US" sz="1400" u="none" strike="noStrike" dirty="0">
                          <a:effectLst/>
                          <a:hlinkClick r:id="rId3" action="ppaction://hlinksldjump"/>
                        </a:rPr>
                        <a:t>Interactions per Activation Hour</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175662524"/>
                  </a:ext>
                </a:extLst>
              </a:tr>
              <a:tr h="380817">
                <a:tc>
                  <a:txBody>
                    <a:bodyPr/>
                    <a:lstStyle/>
                    <a:p>
                      <a:pPr algn="l" fontAlgn="t">
                        <a:lnSpc>
                          <a:spcPct val="90000"/>
                        </a:lnSpc>
                      </a:pPr>
                      <a:r>
                        <a:rPr lang="en-US" sz="1400" u="none" strike="noStrike" dirty="0">
                          <a:effectLst/>
                          <a:hlinkClick r:id="rId4" action="ppaction://hlinksldjump"/>
                        </a:rPr>
                        <a:t>Interactions per Event Day</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956070933"/>
                  </a:ext>
                </a:extLst>
              </a:tr>
              <a:tr h="380817">
                <a:tc>
                  <a:txBody>
                    <a:bodyPr/>
                    <a:lstStyle/>
                    <a:p>
                      <a:pPr algn="l" fontAlgn="t">
                        <a:lnSpc>
                          <a:spcPct val="90000"/>
                        </a:lnSpc>
                      </a:pPr>
                      <a:r>
                        <a:rPr lang="en-US" sz="1400" u="none" strike="noStrike" dirty="0">
                          <a:effectLst/>
                          <a:hlinkClick r:id="rId5" action="ppaction://hlinksldjump"/>
                        </a:rPr>
                        <a:t>Cost per Interaction</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1817516405"/>
                  </a:ext>
                </a:extLst>
              </a:tr>
              <a:tr h="380817">
                <a:tc>
                  <a:txBody>
                    <a:bodyPr/>
                    <a:lstStyle/>
                    <a:p>
                      <a:pPr algn="l" fontAlgn="t">
                        <a:lnSpc>
                          <a:spcPct val="90000"/>
                        </a:lnSpc>
                      </a:pPr>
                      <a:r>
                        <a:rPr lang="en-US" sz="1400" u="none" strike="noStrike" dirty="0">
                          <a:effectLst/>
                          <a:hlinkClick r:id="rId6" action="ppaction://hlinksldjump"/>
                        </a:rPr>
                        <a:t>Sampling/ Interaction Type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705707785"/>
                  </a:ext>
                </a:extLst>
              </a:tr>
              <a:tr h="380817">
                <a:tc>
                  <a:txBody>
                    <a:bodyPr/>
                    <a:lstStyle/>
                    <a:p>
                      <a:pPr algn="l" fontAlgn="t">
                        <a:lnSpc>
                          <a:spcPct val="90000"/>
                        </a:lnSpc>
                      </a:pPr>
                      <a:r>
                        <a:rPr lang="en-US" sz="1400" u="none" strike="noStrike" dirty="0">
                          <a:effectLst/>
                          <a:hlinkClick r:id="rId7" action="ppaction://hlinksldjump"/>
                        </a:rPr>
                        <a:t>Interaction Benchmarks for Sampling Interactions by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1266805056"/>
                  </a:ext>
                </a:extLst>
              </a:tr>
              <a:tr h="380817">
                <a:tc>
                  <a:txBody>
                    <a:bodyPr/>
                    <a:lstStyle/>
                    <a:p>
                      <a:pPr algn="l" fontAlgn="t">
                        <a:lnSpc>
                          <a:spcPct val="90000"/>
                        </a:lnSpc>
                      </a:pPr>
                      <a:r>
                        <a:rPr lang="en-US" sz="1400" u="none" strike="noStrike" dirty="0">
                          <a:effectLst/>
                          <a:hlinkClick r:id="rId8" action="ppaction://hlinksldjump"/>
                        </a:rPr>
                        <a:t>Interaction Benchmarks for Non-Sampling Interactions by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1060474113"/>
                  </a:ext>
                </a:extLst>
              </a:tr>
              <a:tr h="380817">
                <a:tc>
                  <a:txBody>
                    <a:bodyPr/>
                    <a:lstStyle/>
                    <a:p>
                      <a:pPr marL="0" marR="0" lvl="0" indent="0" algn="l" defTabSz="914400" rtl="0" eaLnBrk="1" fontAlgn="t" latinLnBrk="0" hangingPunct="1">
                        <a:lnSpc>
                          <a:spcPct val="90000"/>
                        </a:lnSpc>
                        <a:spcBef>
                          <a:spcPts val="0"/>
                        </a:spcBef>
                        <a:spcAft>
                          <a:spcPts val="0"/>
                        </a:spcAft>
                        <a:buClrTx/>
                        <a:buSzTx/>
                        <a:buFontTx/>
                        <a:buNone/>
                        <a:tabLst/>
                        <a:defRPr/>
                      </a:pPr>
                      <a:r>
                        <a:rPr lang="en-US" sz="1400" u="none" strike="noStrike" dirty="0">
                          <a:effectLst/>
                          <a:hlinkClick r:id="rId8" action="ppaction://hlinksldjump"/>
                        </a:rPr>
                        <a:t>Interaction Benchmarks by Nightlife</a:t>
                      </a:r>
                      <a:endParaRPr lang="en-US" sz="1400" b="0" i="0" u="none" strike="noStrike" dirty="0">
                        <a:solidFill>
                          <a:srgbClr val="FF0000"/>
                        </a:solidFill>
                        <a:effectLst/>
                        <a:latin typeface="+mn-lt"/>
                      </a:endParaRPr>
                    </a:p>
                  </a:txBody>
                  <a:tcPr marL="233407" marR="46681" anchor="ctr"/>
                </a:tc>
                <a:extLst>
                  <a:ext uri="{0D108BD9-81ED-4DB2-BD59-A6C34878D82A}">
                    <a16:rowId xmlns:a16="http://schemas.microsoft.com/office/drawing/2014/main" val="2648601153"/>
                  </a:ext>
                </a:extLst>
              </a:tr>
              <a:tr h="380817">
                <a:tc>
                  <a:txBody>
                    <a:bodyPr/>
                    <a:lstStyle/>
                    <a:p>
                      <a:pPr algn="l" fontAlgn="t">
                        <a:lnSpc>
                          <a:spcPct val="90000"/>
                        </a:lnSpc>
                      </a:pPr>
                      <a:r>
                        <a:rPr lang="en-US" sz="1400" u="none" strike="noStrike" dirty="0">
                          <a:effectLst/>
                          <a:hlinkClick r:id="rId9" action="ppaction://hlinksldjump"/>
                        </a:rPr>
                        <a:t>Cost per Event Day</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539286150"/>
                  </a:ext>
                </a:extLst>
              </a:tr>
              <a:tr h="380817">
                <a:tc>
                  <a:txBody>
                    <a:bodyPr/>
                    <a:lstStyle/>
                    <a:p>
                      <a:pPr algn="l" fontAlgn="t">
                        <a:lnSpc>
                          <a:spcPct val="90000"/>
                        </a:lnSpc>
                      </a:pPr>
                      <a:r>
                        <a:rPr lang="en-US" sz="1400" u="none" strike="noStrike" dirty="0">
                          <a:effectLst/>
                          <a:hlinkClick r:id="rId10" action="ppaction://hlinksldjump"/>
                        </a:rPr>
                        <a:t>Cost per Event Day Benchmarks by Sampling Interaction Type and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2869971910"/>
                  </a:ext>
                </a:extLst>
              </a:tr>
              <a:tr h="380817">
                <a:tc>
                  <a:txBody>
                    <a:bodyPr/>
                    <a:lstStyle/>
                    <a:p>
                      <a:pPr algn="l" fontAlgn="t">
                        <a:lnSpc>
                          <a:spcPct val="90000"/>
                        </a:lnSpc>
                      </a:pPr>
                      <a:r>
                        <a:rPr lang="en-US" sz="1400" u="none" strike="noStrike" dirty="0">
                          <a:effectLst/>
                          <a:hlinkClick r:id="rId11" action="ppaction://hlinksldjump"/>
                        </a:rPr>
                        <a:t>Cost per Event Day Benchmarks by Non-Sampling Interaction Type and Event Size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770412597"/>
                  </a:ext>
                </a:extLst>
              </a:tr>
              <a:tr h="380817">
                <a:tc>
                  <a:txBody>
                    <a:bodyPr/>
                    <a:lstStyle/>
                    <a:p>
                      <a:pPr marL="0" marR="0" lvl="0" indent="0" algn="l" defTabSz="914400" rtl="0" eaLnBrk="1" fontAlgn="t" latinLnBrk="0" hangingPunct="1">
                        <a:lnSpc>
                          <a:spcPct val="90000"/>
                        </a:lnSpc>
                        <a:spcBef>
                          <a:spcPts val="0"/>
                        </a:spcBef>
                        <a:spcAft>
                          <a:spcPts val="0"/>
                        </a:spcAft>
                        <a:buClrTx/>
                        <a:buSzTx/>
                        <a:buFontTx/>
                        <a:buNone/>
                        <a:tabLst/>
                        <a:defRPr/>
                      </a:pPr>
                      <a:r>
                        <a:rPr lang="en-US" sz="1400" u="none" strike="noStrike" dirty="0">
                          <a:effectLst/>
                          <a:hlinkClick r:id="rId12" action="ppaction://hlinksldjump"/>
                        </a:rPr>
                        <a:t>Cost per Event Day Benchmarks by Nightlife</a:t>
                      </a:r>
                      <a:endParaRPr lang="en-US" sz="1400" b="0" i="0" u="none" strike="noStrike" dirty="0">
                        <a:solidFill>
                          <a:srgbClr val="000000"/>
                        </a:solidFill>
                        <a:effectLst/>
                        <a:latin typeface="+mn-lt"/>
                      </a:endParaRPr>
                    </a:p>
                  </a:txBody>
                  <a:tcPr marL="233407" marR="46681" anchor="ctr"/>
                </a:tc>
                <a:extLst>
                  <a:ext uri="{0D108BD9-81ED-4DB2-BD59-A6C34878D82A}">
                    <a16:rowId xmlns:a16="http://schemas.microsoft.com/office/drawing/2014/main" val="3208173949"/>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sz="1800" i="1" dirty="0"/>
            </a:br>
            <a:r>
              <a:rPr lang="en-US" sz="2000" dirty="0"/>
              <a:t>Index of Tables: Reach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3</a:t>
            </a:fld>
            <a:endParaRPr lang="en-US" altLang="en-US" dirty="0"/>
          </a:p>
        </p:txBody>
      </p:sp>
      <p:sp>
        <p:nvSpPr>
          <p:cNvPr id="17" name="TextBox 16">
            <a:extLst>
              <a:ext uri="{FF2B5EF4-FFF2-40B4-BE49-F238E27FC236}">
                <a16:creationId xmlns:a16="http://schemas.microsoft.com/office/drawing/2014/main" id="{163BB4F4-94C6-F646-B67E-8F72B1336176}"/>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71493733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4097590259"/>
              </p:ext>
            </p:extLst>
          </p:nvPr>
        </p:nvGraphicFramePr>
        <p:xfrm>
          <a:off x="63524" y="1648097"/>
          <a:ext cx="9016951" cy="2732317"/>
        </p:xfrm>
        <a:graphic>
          <a:graphicData uri="http://schemas.openxmlformats.org/drawingml/2006/table">
            <a:tbl>
              <a:tblPr firstRow="1" firstCol="1" bandRow="1">
                <a:tableStyleId>{0E3FDE45-AF77-4B5C-9715-49D594BDF05E}</a:tableStyleId>
              </a:tblPr>
              <a:tblGrid>
                <a:gridCol w="165514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41345">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Generation Z</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703545925"/>
                  </a:ext>
                </a:extLst>
              </a:tr>
              <a:tr h="31516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3,424</a:t>
                      </a:r>
                    </a:p>
                  </a:txBody>
                  <a:tcPr marL="0" marR="0" marT="0" marB="0" anchor="ctr"/>
                </a:tc>
                <a:extLst>
                  <a:ext uri="{0D108BD9-81ED-4DB2-BD59-A6C34878D82A}">
                    <a16:rowId xmlns:a16="http://schemas.microsoft.com/office/drawing/2014/main" val="125025528"/>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Generation X</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533</a:t>
                      </a:r>
                    </a:p>
                  </a:txBody>
                  <a:tcPr marL="0" marR="0" marT="0" marB="0" anchor="ctr"/>
                </a:tc>
                <a:extLst>
                  <a:ext uri="{0D108BD9-81ED-4DB2-BD59-A6C34878D82A}">
                    <a16:rowId xmlns:a16="http://schemas.microsoft.com/office/drawing/2014/main" val="2016817373"/>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Baby Boomers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261</a:t>
                      </a:r>
                    </a:p>
                  </a:txBody>
                  <a:tcPr marL="0" marR="0" marT="0" marB="0" anchor="ctr"/>
                </a:tc>
                <a:extLst>
                  <a:ext uri="{0D108BD9-81ED-4DB2-BD59-A6C34878D82A}">
                    <a16:rowId xmlns:a16="http://schemas.microsoft.com/office/drawing/2014/main" val="601060180"/>
                  </a:ext>
                </a:extLst>
              </a:tr>
              <a:tr h="315162">
                <a:tc>
                  <a:txBody>
                    <a:bodyPr/>
                    <a:lstStyle/>
                    <a:p>
                      <a:pPr marL="100965" marR="0">
                        <a:lnSpc>
                          <a:spcPct val="115000"/>
                        </a:lnSpc>
                        <a:spcBef>
                          <a:spcPts val="300"/>
                        </a:spcBef>
                        <a:spcAft>
                          <a:spcPts val="300"/>
                        </a:spcAft>
                      </a:pPr>
                      <a:r>
                        <a:rPr lang="en-US" sz="1400" b="0" kern="1200" dirty="0">
                          <a:solidFill>
                            <a:schemeClr val="tx1"/>
                          </a:solidFill>
                          <a:effectLst/>
                        </a:rPr>
                        <a:t>Silent Generation</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19</a:t>
                      </a:r>
                    </a:p>
                  </a:txBody>
                  <a:tcPr marL="0" marR="0" marT="0" marB="0" anchor="ctr"/>
                </a:tc>
                <a:extLst>
                  <a:ext uri="{0D108BD9-81ED-4DB2-BD59-A6C34878D82A}">
                    <a16:rowId xmlns:a16="http://schemas.microsoft.com/office/drawing/2014/main" val="1714161366"/>
                  </a:ext>
                </a:extLst>
              </a:tr>
              <a:tr h="315162">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4,237</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Advocacy</a:t>
            </a:r>
            <a:br>
              <a:rPr lang="en-US" sz="1600" dirty="0"/>
            </a:br>
            <a:r>
              <a:rPr lang="en-US" sz="1800" dirty="0"/>
              <a:t>Consumer Recommend Intent/ Advocacy Benchmarks by Generation</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30</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8456EF7F-594A-3746-AFC6-5CB0FB4AC5E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21E1C9A-F988-D045-9595-E6C6221F5D9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52238110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160828636"/>
              </p:ext>
            </p:extLst>
          </p:nvPr>
        </p:nvGraphicFramePr>
        <p:xfrm>
          <a:off x="265587" y="1639389"/>
          <a:ext cx="8628548" cy="1870165"/>
        </p:xfrm>
        <a:graphic>
          <a:graphicData uri="http://schemas.openxmlformats.org/drawingml/2006/table">
            <a:tbl>
              <a:tblPr firstRow="1" firstCol="1" bandRow="1">
                <a:tableStyleId>{0E3FDE45-AF77-4B5C-9715-49D594BDF05E}</a:tableStyleId>
              </a:tblPr>
              <a:tblGrid>
                <a:gridCol w="1629201">
                  <a:extLst>
                    <a:ext uri="{9D8B030D-6E8A-4147-A177-3AD203B41FA5}">
                      <a16:colId xmlns:a16="http://schemas.microsoft.com/office/drawing/2014/main" val="3107546911"/>
                    </a:ext>
                  </a:extLst>
                </a:gridCol>
                <a:gridCol w="650449">
                  <a:extLst>
                    <a:ext uri="{9D8B030D-6E8A-4147-A177-3AD203B41FA5}">
                      <a16:colId xmlns:a16="http://schemas.microsoft.com/office/drawing/2014/main" val="4192576677"/>
                    </a:ext>
                  </a:extLst>
                </a:gridCol>
                <a:gridCol w="895547">
                  <a:extLst>
                    <a:ext uri="{9D8B030D-6E8A-4147-A177-3AD203B41FA5}">
                      <a16:colId xmlns:a16="http://schemas.microsoft.com/office/drawing/2014/main" val="1381188586"/>
                    </a:ext>
                  </a:extLst>
                </a:gridCol>
                <a:gridCol w="810104">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6356">
                <a:tc>
                  <a:txBody>
                    <a:bodyPr/>
                    <a:lstStyle/>
                    <a:p>
                      <a:pPr marL="0" marR="0">
                        <a:lnSpc>
                          <a:spcPct val="95000"/>
                        </a:lnSpc>
                        <a:spcBef>
                          <a:spcPts val="0"/>
                        </a:spcBef>
                        <a:spcAft>
                          <a:spcPts val="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34603">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69%</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346</a:t>
                      </a:r>
                    </a:p>
                  </a:txBody>
                  <a:tcPr marL="0" marR="0" marT="0" marB="0" anchor="ctr"/>
                </a:tc>
                <a:extLst>
                  <a:ext uri="{0D108BD9-81ED-4DB2-BD59-A6C34878D82A}">
                    <a16:rowId xmlns:a16="http://schemas.microsoft.com/office/drawing/2014/main" val="1703545925"/>
                  </a:ext>
                </a:extLst>
              </a:tr>
              <a:tr h="334603">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4,191</a:t>
                      </a:r>
                    </a:p>
                  </a:txBody>
                  <a:tcPr marL="0" marR="0" marT="0" marB="0" anchor="ctr"/>
                </a:tc>
                <a:extLst>
                  <a:ext uri="{0D108BD9-81ED-4DB2-BD59-A6C34878D82A}">
                    <a16:rowId xmlns:a16="http://schemas.microsoft.com/office/drawing/2014/main" val="1630938603"/>
                  </a:ext>
                </a:extLst>
              </a:tr>
              <a:tr h="334603">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4,537</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Advocacy</a:t>
            </a:r>
            <a:br>
              <a:rPr lang="en-US" sz="1600" dirty="0"/>
            </a:br>
            <a:r>
              <a:rPr lang="en-US" sz="1800" dirty="0"/>
              <a:t>Consumer Recommend Intent/ Advocacy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31</a:t>
            </a:fld>
            <a:endParaRPr lang="en-US" altLang="en-US" dirty="0"/>
          </a:p>
        </p:txBody>
      </p:sp>
      <p:sp>
        <p:nvSpPr>
          <p:cNvPr id="7" name="Rectangle 6">
            <a:extLst>
              <a:ext uri="{FF2B5EF4-FFF2-40B4-BE49-F238E27FC236}">
                <a16:creationId xmlns:a16="http://schemas.microsoft.com/office/drawing/2014/main" id="{985552D1-C325-CE4F-AA9B-724032AC52A9}"/>
              </a:ext>
            </a:extLst>
          </p:cNvPr>
          <p:cNvSpPr/>
          <p:nvPr/>
        </p:nvSpPr>
        <p:spPr bwMode="auto">
          <a:xfrm>
            <a:off x="0" y="5792554"/>
            <a:ext cx="9144000" cy="400110"/>
          </a:xfrm>
          <a:prstGeom prst="rect">
            <a:avLst/>
          </a:prstGeom>
          <a:solidFill>
            <a:srgbClr val="6656A0"/>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Recommend Intent: “How likely are you to recommend [BRAND] to a friend or family member?”</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E4497256-8322-664A-AE76-CA209C3A4A8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BE65572-034B-1B42-AA0E-7C1E4DC1BB78}"/>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66235080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CF3B08-13F3-5748-BA4E-344DC5E948E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4275198688"/>
              </p:ext>
            </p:extLst>
          </p:nvPr>
        </p:nvGraphicFramePr>
        <p:xfrm>
          <a:off x="457200" y="1638300"/>
          <a:ext cx="8229601" cy="2428604"/>
        </p:xfrm>
        <a:graphic>
          <a:graphicData uri="http://schemas.openxmlformats.org/drawingml/2006/table">
            <a:tbl>
              <a:tblPr firstRow="1" firstCol="1" bandRow="1">
                <a:tableStyleId>{0E3FDE45-AF77-4B5C-9715-49D594BDF05E}</a:tableStyleId>
              </a:tblPr>
              <a:tblGrid>
                <a:gridCol w="5900057">
                  <a:extLst>
                    <a:ext uri="{9D8B030D-6E8A-4147-A177-3AD203B41FA5}">
                      <a16:colId xmlns:a16="http://schemas.microsoft.com/office/drawing/2014/main" val="3107546911"/>
                    </a:ext>
                  </a:extLst>
                </a:gridCol>
                <a:gridCol w="966652">
                  <a:extLst>
                    <a:ext uri="{9D8B030D-6E8A-4147-A177-3AD203B41FA5}">
                      <a16:colId xmlns:a16="http://schemas.microsoft.com/office/drawing/2014/main" val="1824390616"/>
                    </a:ext>
                  </a:extLst>
                </a:gridCol>
                <a:gridCol w="1362892">
                  <a:extLst>
                    <a:ext uri="{9D8B030D-6E8A-4147-A177-3AD203B41FA5}">
                      <a16:colId xmlns:a16="http://schemas.microsoft.com/office/drawing/2014/main" val="643833829"/>
                    </a:ext>
                  </a:extLst>
                </a:gridCol>
              </a:tblGrid>
              <a:tr h="617732">
                <a:tc>
                  <a:txBody>
                    <a:bodyPr/>
                    <a:lstStyle/>
                    <a:p>
                      <a:pPr marL="0" marR="0">
                        <a:lnSpc>
                          <a:spcPct val="115000"/>
                        </a:lnSpc>
                        <a:spcBef>
                          <a:spcPts val="300"/>
                        </a:spcBef>
                        <a:spcAft>
                          <a:spcPts val="300"/>
                        </a:spcAft>
                      </a:pPr>
                      <a:r>
                        <a:rPr lang="en-US" sz="1400" dirty="0">
                          <a:solidFill>
                            <a:schemeClr val="tx1"/>
                          </a:solidFill>
                          <a:effectLst/>
                        </a:rPr>
                        <a:t>Survey Response Categories</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kern="1200" dirty="0">
                          <a:solidFill>
                            <a:schemeClr val="tx1"/>
                          </a:solidFill>
                          <a:effectLst/>
                        </a:rPr>
                        <a:t>Percent</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tc>
                  <a:txBody>
                    <a:bodyPr/>
                    <a:lstStyle/>
                    <a:p>
                      <a:pPr marL="0" marR="0" algn="r">
                        <a:lnSpc>
                          <a:spcPct val="115000"/>
                        </a:lnSpc>
                        <a:spcBef>
                          <a:spcPts val="300"/>
                        </a:spcBef>
                        <a:spcAft>
                          <a:spcPts val="300"/>
                        </a:spcAft>
                      </a:pPr>
                      <a:r>
                        <a:rPr lang="en-US" sz="1400" dirty="0">
                          <a:solidFill>
                            <a:schemeClr val="tx1"/>
                          </a:solidFill>
                          <a:effectLst/>
                        </a:rPr>
                        <a:t>No. of</a:t>
                      </a:r>
                      <a:br>
                        <a:rPr lang="en-US" sz="1400" dirty="0">
                          <a:solidFill>
                            <a:schemeClr val="tx1"/>
                          </a:solidFill>
                          <a:effectLst/>
                        </a:rPr>
                      </a:br>
                      <a:r>
                        <a:rPr lang="en-US" sz="1400" dirty="0">
                          <a:solidFill>
                            <a:schemeClr val="tx1"/>
                          </a:solidFill>
                          <a:effectLst/>
                        </a:rPr>
                        <a:t>Respondents</a:t>
                      </a:r>
                      <a:endParaRPr lang="en-US" sz="1400" b="1" baseline="300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b"/>
                </a:tc>
                <a:extLst>
                  <a:ext uri="{0D108BD9-81ED-4DB2-BD59-A6C34878D82A}">
                    <a16:rowId xmlns:a16="http://schemas.microsoft.com/office/drawing/2014/main" val="1468619883"/>
                  </a:ext>
                </a:extLst>
              </a:tr>
              <a:tr h="301812">
                <a:tc>
                  <a:txBody>
                    <a:bodyPr/>
                    <a:lstStyle/>
                    <a:p>
                      <a:pPr marL="100965" marR="0">
                        <a:lnSpc>
                          <a:spcPct val="115000"/>
                        </a:lnSpc>
                        <a:spcBef>
                          <a:spcPts val="300"/>
                        </a:spcBef>
                        <a:spcAft>
                          <a:spcPts val="300"/>
                        </a:spcAft>
                      </a:pPr>
                      <a:r>
                        <a:rPr lang="en-US" sz="1400" b="0" kern="1200" dirty="0">
                          <a:solidFill>
                            <a:schemeClr val="tx1"/>
                          </a:solidFill>
                          <a:effectLst/>
                        </a:rPr>
                        <a:t>Definitely Will</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4,302</a:t>
                      </a:r>
                    </a:p>
                  </a:txBody>
                  <a:tcPr marL="0" marR="0" marT="0" marB="0" anchor="ctr"/>
                </a:tc>
                <a:extLst>
                  <a:ext uri="{0D108BD9-81ED-4DB2-BD59-A6C34878D82A}">
                    <a16:rowId xmlns:a16="http://schemas.microsoft.com/office/drawing/2014/main" val="4247258089"/>
                  </a:ext>
                </a:extLst>
              </a:tr>
              <a:tr h="301812">
                <a:tc>
                  <a:txBody>
                    <a:bodyPr/>
                    <a:lstStyle/>
                    <a:p>
                      <a:pPr marL="100965" marR="0">
                        <a:lnSpc>
                          <a:spcPct val="115000"/>
                        </a:lnSpc>
                        <a:spcBef>
                          <a:spcPts val="300"/>
                        </a:spcBef>
                        <a:spcAft>
                          <a:spcPts val="300"/>
                        </a:spcAft>
                      </a:pPr>
                      <a:r>
                        <a:rPr lang="en-US" sz="1400" b="0" kern="1200" dirty="0">
                          <a:solidFill>
                            <a:schemeClr val="tx1"/>
                          </a:solidFill>
                          <a:effectLst/>
                        </a:rPr>
                        <a:t>Probably Will</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4,260</a:t>
                      </a:r>
                    </a:p>
                  </a:txBody>
                  <a:tcPr marL="0" marR="0" marT="0" marB="0" anchor="ctr"/>
                </a:tc>
                <a:extLst>
                  <a:ext uri="{0D108BD9-81ED-4DB2-BD59-A6C34878D82A}">
                    <a16:rowId xmlns:a16="http://schemas.microsoft.com/office/drawing/2014/main" val="4025507267"/>
                  </a:ext>
                </a:extLst>
              </a:tr>
              <a:tr h="301812">
                <a:tc>
                  <a:txBody>
                    <a:bodyPr/>
                    <a:lstStyle/>
                    <a:p>
                      <a:pPr marL="100965" marR="0">
                        <a:lnSpc>
                          <a:spcPct val="115000"/>
                        </a:lnSpc>
                        <a:spcBef>
                          <a:spcPts val="300"/>
                        </a:spcBef>
                        <a:spcAft>
                          <a:spcPts val="300"/>
                        </a:spcAft>
                      </a:pPr>
                      <a:r>
                        <a:rPr lang="en-US" sz="1400" b="0" kern="1200" dirty="0">
                          <a:solidFill>
                            <a:schemeClr val="tx1"/>
                          </a:solidFill>
                          <a:effectLst/>
                        </a:rPr>
                        <a:t>Neutral</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2,171</a:t>
                      </a:r>
                    </a:p>
                  </a:txBody>
                  <a:tcPr marL="0" marR="0" marT="0" marB="0" anchor="ctr"/>
                </a:tc>
                <a:extLst>
                  <a:ext uri="{0D108BD9-81ED-4DB2-BD59-A6C34878D82A}">
                    <a16:rowId xmlns:a16="http://schemas.microsoft.com/office/drawing/2014/main" val="3160154463"/>
                  </a:ext>
                </a:extLst>
              </a:tr>
              <a:tr h="30181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Probably Will Not</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848</a:t>
                      </a:r>
                    </a:p>
                  </a:txBody>
                  <a:tcPr marL="0" marR="0" marT="0" marB="0" anchor="ctr"/>
                </a:tc>
                <a:extLst>
                  <a:ext uri="{0D108BD9-81ED-4DB2-BD59-A6C34878D82A}">
                    <a16:rowId xmlns:a16="http://schemas.microsoft.com/office/drawing/2014/main" val="135016425"/>
                  </a:ext>
                </a:extLst>
              </a:tr>
              <a:tr h="301812">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Definitely Will Not</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501</a:t>
                      </a:r>
                    </a:p>
                  </a:txBody>
                  <a:tcPr marL="0" marR="0" marT="0" marB="0" anchor="ctr"/>
                </a:tc>
                <a:extLst>
                  <a:ext uri="{0D108BD9-81ED-4DB2-BD59-A6C34878D82A}">
                    <a16:rowId xmlns:a16="http://schemas.microsoft.com/office/drawing/2014/main" val="3326567148"/>
                  </a:ext>
                </a:extLst>
              </a:tr>
              <a:tr h="301812">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3377" marT="0" marB="0" anchor="ctr"/>
                </a:tc>
                <a:tc>
                  <a:txBody>
                    <a:bodyPr/>
                    <a:lstStyle/>
                    <a:p>
                      <a:pPr algn="r" fontAlgn="ctr"/>
                      <a:r>
                        <a:rPr lang="en-US" sz="1400" b="1" i="0" u="none" strike="noStrike">
                          <a:solidFill>
                            <a:schemeClr val="tx1"/>
                          </a:solidFill>
                          <a:effectLst/>
                          <a:latin typeface="Arial" panose="020B0604020202020204" pitchFamily="34" charset="0"/>
                        </a:rPr>
                        <a:t>100%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12,082</a:t>
                      </a:r>
                    </a:p>
                  </a:txBody>
                  <a:tcPr marL="0" marR="0" marT="0" marB="0" anchor="ctr"/>
                </a:tc>
                <a:extLst>
                  <a:ext uri="{0D108BD9-81ED-4DB2-BD59-A6C34878D82A}">
                    <a16:rowId xmlns:a16="http://schemas.microsoft.com/office/drawing/2014/main" val="2782720824"/>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Impact: Loyalty</a:t>
            </a:r>
            <a:br>
              <a:rPr lang="en-US" sz="1800" dirty="0"/>
            </a:br>
            <a:r>
              <a:rPr lang="en-US" dirty="0"/>
              <a:t>Consumer Purchase Intent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32</a:t>
            </a:fld>
            <a:endParaRPr lang="en-US" altLang="en-US" dirty="0"/>
          </a:p>
        </p:txBody>
      </p:sp>
      <p:sp>
        <p:nvSpPr>
          <p:cNvPr id="10" name="TextBox 9">
            <a:extLst>
              <a:ext uri="{FF2B5EF4-FFF2-40B4-BE49-F238E27FC236}">
                <a16:creationId xmlns:a16="http://schemas.microsoft.com/office/drawing/2014/main" id="{F7BFAD3A-891F-B142-B766-B7E8C6328B94}"/>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48687DD-0C62-2E47-80F3-0CC78255775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126545316"/>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857508966"/>
              </p:ext>
            </p:extLst>
          </p:nvPr>
        </p:nvGraphicFramePr>
        <p:xfrm>
          <a:off x="457200" y="1658143"/>
          <a:ext cx="8272948" cy="1770857"/>
        </p:xfrm>
        <a:graphic>
          <a:graphicData uri="http://schemas.openxmlformats.org/drawingml/2006/table">
            <a:tbl>
              <a:tblPr firstRow="1" firstCol="1" bandRow="1">
                <a:tableStyleId>{0E3FDE45-AF77-4B5C-9715-49D594BDF05E}</a:tableStyleId>
              </a:tblPr>
              <a:tblGrid>
                <a:gridCol w="911139">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20352">
                <a:tc>
                  <a:txBody>
                    <a:bodyPr/>
                    <a:lstStyle/>
                    <a:p>
                      <a:pPr marL="0" marR="0">
                        <a:lnSpc>
                          <a:spcPct val="95000"/>
                        </a:lnSpc>
                        <a:spcBef>
                          <a:spcPts val="0"/>
                        </a:spcBef>
                        <a:spcAft>
                          <a:spcPts val="0"/>
                        </a:spcAft>
                      </a:pPr>
                      <a:r>
                        <a:rPr lang="en-US" sz="1400" dirty="0">
                          <a:solidFill>
                            <a:schemeClr val="tx1"/>
                          </a:solidFill>
                          <a:effectLst/>
                        </a:rPr>
                        <a:t>Gender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16835">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5,743</a:t>
                      </a:r>
                    </a:p>
                  </a:txBody>
                  <a:tcPr marL="0" marR="0" marT="0" marB="0" anchor="ctr"/>
                </a:tc>
                <a:extLst>
                  <a:ext uri="{0D108BD9-81ED-4DB2-BD59-A6C34878D82A}">
                    <a16:rowId xmlns:a16="http://schemas.microsoft.com/office/drawing/2014/main" val="1703545925"/>
                  </a:ext>
                </a:extLst>
              </a:tr>
              <a:tr h="316835">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6,147</a:t>
                      </a:r>
                    </a:p>
                  </a:txBody>
                  <a:tcPr marL="0" marR="0" marT="0" marB="0" anchor="ctr"/>
                </a:tc>
                <a:extLst>
                  <a:ext uri="{0D108BD9-81ED-4DB2-BD59-A6C34878D82A}">
                    <a16:rowId xmlns:a16="http://schemas.microsoft.com/office/drawing/2014/main" val="125025528"/>
                  </a:ext>
                </a:extLst>
              </a:tr>
              <a:tr h="316835">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11,890</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Loyalty</a:t>
            </a:r>
            <a:br>
              <a:rPr lang="en-US" dirty="0"/>
            </a:br>
            <a:r>
              <a:rPr lang="en-US" dirty="0"/>
              <a:t>Consumer Purchase Intent Benchmarks by Gender</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33</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6E793FFD-E2E9-0144-BC04-4BB85E0BB54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6D82BEC-46A7-ED41-BEEC-546F29EA3CB5}"/>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04936200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4157653797"/>
              </p:ext>
            </p:extLst>
          </p:nvPr>
        </p:nvGraphicFramePr>
        <p:xfrm>
          <a:off x="63524" y="1638299"/>
          <a:ext cx="9016951" cy="2759530"/>
        </p:xfrm>
        <a:graphic>
          <a:graphicData uri="http://schemas.openxmlformats.org/drawingml/2006/table">
            <a:tbl>
              <a:tblPr firstRow="1" firstCol="1" bandRow="1">
                <a:tableStyleId>{0E3FDE45-AF77-4B5C-9715-49D594BDF05E}</a:tableStyleId>
              </a:tblPr>
              <a:tblGrid>
                <a:gridCol w="165514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31856">
                <a:tc>
                  <a:txBody>
                    <a:bodyPr/>
                    <a:lstStyle/>
                    <a:p>
                      <a:pPr marL="0" marR="0">
                        <a:lnSpc>
                          <a:spcPct val="115000"/>
                        </a:lnSpc>
                        <a:spcBef>
                          <a:spcPts val="300"/>
                        </a:spcBef>
                        <a:spcAft>
                          <a:spcPts val="300"/>
                        </a:spcAft>
                      </a:pP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21279">
                <a:tc>
                  <a:txBody>
                    <a:bodyPr/>
                    <a:lstStyle/>
                    <a:p>
                      <a:pPr marL="100965" marR="0">
                        <a:lnSpc>
                          <a:spcPct val="115000"/>
                        </a:lnSpc>
                        <a:spcBef>
                          <a:spcPts val="300"/>
                        </a:spcBef>
                        <a:spcAft>
                          <a:spcPts val="300"/>
                        </a:spcAft>
                      </a:pPr>
                      <a:r>
                        <a:rPr lang="en-US" sz="1400" b="0" kern="1200" dirty="0">
                          <a:solidFill>
                            <a:schemeClr val="tx1"/>
                          </a:solidFill>
                          <a:effectLst/>
                        </a:rPr>
                        <a:t>Generation Z</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703545925"/>
                  </a:ext>
                </a:extLst>
              </a:tr>
              <a:tr h="321279">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6,669</a:t>
                      </a:r>
                    </a:p>
                  </a:txBody>
                  <a:tcPr marL="0" marR="0" marT="0" marB="0" anchor="ctr"/>
                </a:tc>
                <a:extLst>
                  <a:ext uri="{0D108BD9-81ED-4DB2-BD59-A6C34878D82A}">
                    <a16:rowId xmlns:a16="http://schemas.microsoft.com/office/drawing/2014/main" val="125025528"/>
                  </a:ext>
                </a:extLst>
              </a:tr>
              <a:tr h="321279">
                <a:tc>
                  <a:txBody>
                    <a:bodyPr/>
                    <a:lstStyle/>
                    <a:p>
                      <a:pPr marL="100965" marR="0">
                        <a:lnSpc>
                          <a:spcPct val="115000"/>
                        </a:lnSpc>
                        <a:spcBef>
                          <a:spcPts val="300"/>
                        </a:spcBef>
                        <a:spcAft>
                          <a:spcPts val="300"/>
                        </a:spcAft>
                      </a:pPr>
                      <a:r>
                        <a:rPr lang="en-US" sz="1400" b="0" kern="1200" dirty="0">
                          <a:solidFill>
                            <a:schemeClr val="tx1"/>
                          </a:solidFill>
                          <a:effectLst/>
                        </a:rPr>
                        <a:t>Generation X</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2,532</a:t>
                      </a:r>
                    </a:p>
                  </a:txBody>
                  <a:tcPr marL="0" marR="0" marT="0" marB="0" anchor="ctr"/>
                </a:tc>
                <a:extLst>
                  <a:ext uri="{0D108BD9-81ED-4DB2-BD59-A6C34878D82A}">
                    <a16:rowId xmlns:a16="http://schemas.microsoft.com/office/drawing/2014/main" val="2016817373"/>
                  </a:ext>
                </a:extLst>
              </a:tr>
              <a:tr h="321279">
                <a:tc>
                  <a:txBody>
                    <a:bodyPr/>
                    <a:lstStyle/>
                    <a:p>
                      <a:pPr marL="100965" marR="0">
                        <a:lnSpc>
                          <a:spcPct val="115000"/>
                        </a:lnSpc>
                        <a:spcBef>
                          <a:spcPts val="300"/>
                        </a:spcBef>
                        <a:spcAft>
                          <a:spcPts val="300"/>
                        </a:spcAft>
                      </a:pPr>
                      <a:r>
                        <a:rPr lang="en-US" sz="1400" b="0" kern="1200" dirty="0">
                          <a:solidFill>
                            <a:schemeClr val="tx1"/>
                          </a:solidFill>
                          <a:effectLst/>
                        </a:rPr>
                        <a:t>Baby Boomers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2,073</a:t>
                      </a:r>
                    </a:p>
                  </a:txBody>
                  <a:tcPr marL="0" marR="0" marT="0" marB="0" anchor="ctr"/>
                </a:tc>
                <a:extLst>
                  <a:ext uri="{0D108BD9-81ED-4DB2-BD59-A6C34878D82A}">
                    <a16:rowId xmlns:a16="http://schemas.microsoft.com/office/drawing/2014/main" val="601060180"/>
                  </a:ext>
                </a:extLst>
              </a:tr>
              <a:tr h="321279">
                <a:tc>
                  <a:txBody>
                    <a:bodyPr/>
                    <a:lstStyle/>
                    <a:p>
                      <a:pPr marL="100965" marR="0">
                        <a:lnSpc>
                          <a:spcPct val="115000"/>
                        </a:lnSpc>
                        <a:spcBef>
                          <a:spcPts val="300"/>
                        </a:spcBef>
                        <a:spcAft>
                          <a:spcPts val="300"/>
                        </a:spcAft>
                      </a:pPr>
                      <a:r>
                        <a:rPr lang="en-US" sz="1400" b="0" kern="1200" dirty="0">
                          <a:solidFill>
                            <a:schemeClr val="tx1"/>
                          </a:solidFill>
                          <a:effectLst/>
                        </a:rPr>
                        <a:t>Silent Generation</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171</a:t>
                      </a:r>
                    </a:p>
                  </a:txBody>
                  <a:tcPr marL="0" marR="0" marT="0" marB="0" anchor="ctr"/>
                </a:tc>
                <a:extLst>
                  <a:ext uri="{0D108BD9-81ED-4DB2-BD59-A6C34878D82A}">
                    <a16:rowId xmlns:a16="http://schemas.microsoft.com/office/drawing/2014/main" val="1714161366"/>
                  </a:ext>
                </a:extLst>
              </a:tr>
              <a:tr h="321279">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11,446</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Loyalty</a:t>
            </a:r>
            <a:br>
              <a:rPr lang="en-US" dirty="0"/>
            </a:br>
            <a:r>
              <a:rPr lang="en-US" dirty="0"/>
              <a:t>Consumer Purchase Intent Benchmarks by Generation</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34</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213CD056-3F2E-C84A-A440-9F73550FEECD}"/>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48328479-59E5-3246-A261-9A4D7A8D41E5}"/>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6522789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673974914"/>
              </p:ext>
            </p:extLst>
          </p:nvPr>
        </p:nvGraphicFramePr>
        <p:xfrm>
          <a:off x="257726" y="1638300"/>
          <a:ext cx="8628548" cy="1871252"/>
        </p:xfrm>
        <a:graphic>
          <a:graphicData uri="http://schemas.openxmlformats.org/drawingml/2006/table">
            <a:tbl>
              <a:tblPr firstRow="1" firstCol="1" bandRow="1">
                <a:tableStyleId>{0E3FDE45-AF77-4B5C-9715-49D594BDF05E}</a:tableStyleId>
              </a:tblPr>
              <a:tblGrid>
                <a:gridCol w="1429672">
                  <a:extLst>
                    <a:ext uri="{9D8B030D-6E8A-4147-A177-3AD203B41FA5}">
                      <a16:colId xmlns:a16="http://schemas.microsoft.com/office/drawing/2014/main" val="3107546911"/>
                    </a:ext>
                  </a:extLst>
                </a:gridCol>
                <a:gridCol w="680156">
                  <a:extLst>
                    <a:ext uri="{9D8B030D-6E8A-4147-A177-3AD203B41FA5}">
                      <a16:colId xmlns:a16="http://schemas.microsoft.com/office/drawing/2014/main" val="4192576677"/>
                    </a:ext>
                  </a:extLst>
                </a:gridCol>
                <a:gridCol w="954405">
                  <a:extLst>
                    <a:ext uri="{9D8B030D-6E8A-4147-A177-3AD203B41FA5}">
                      <a16:colId xmlns:a16="http://schemas.microsoft.com/office/drawing/2014/main" val="1381188586"/>
                    </a:ext>
                  </a:extLst>
                </a:gridCol>
                <a:gridCol w="921068">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921068">
                  <a:extLst>
                    <a:ext uri="{9D8B030D-6E8A-4147-A177-3AD203B41FA5}">
                      <a16:colId xmlns:a16="http://schemas.microsoft.com/office/drawing/2014/main" val="2531108802"/>
                    </a:ext>
                  </a:extLst>
                </a:gridCol>
                <a:gridCol w="954405">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6861">
                <a:tc>
                  <a:txBody>
                    <a:bodyPr/>
                    <a:lstStyle/>
                    <a:p>
                      <a:pPr marL="0" marR="0">
                        <a:lnSpc>
                          <a:spcPct val="95000"/>
                        </a:lnSpc>
                        <a:spcBef>
                          <a:spcPts val="0"/>
                        </a:spcBef>
                        <a:spcAft>
                          <a:spcPts val="0"/>
                        </a:spcAft>
                      </a:pP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Probably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Definitely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34797">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7,889</a:t>
                      </a:r>
                    </a:p>
                  </a:txBody>
                  <a:tcPr marL="0" marR="0" marT="0" marB="0" anchor="ctr"/>
                </a:tc>
                <a:extLst>
                  <a:ext uri="{0D108BD9-81ED-4DB2-BD59-A6C34878D82A}">
                    <a16:rowId xmlns:a16="http://schemas.microsoft.com/office/drawing/2014/main" val="1703545925"/>
                  </a:ext>
                </a:extLst>
              </a:tr>
              <a:tr h="334797">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4,193</a:t>
                      </a:r>
                    </a:p>
                  </a:txBody>
                  <a:tcPr marL="0" marR="0" marT="0" marB="0" anchor="ctr"/>
                </a:tc>
                <a:extLst>
                  <a:ext uri="{0D108BD9-81ED-4DB2-BD59-A6C34878D82A}">
                    <a16:rowId xmlns:a16="http://schemas.microsoft.com/office/drawing/2014/main" val="3719147917"/>
                  </a:ext>
                </a:extLst>
              </a:tr>
              <a:tr h="334797">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12,082</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a:bodyPr>
          <a:lstStyle/>
          <a:p>
            <a:r>
              <a:rPr lang="en-US" sz="1600" i="1" dirty="0"/>
              <a:t>Impact: Loyalty</a:t>
            </a:r>
            <a:br>
              <a:rPr lang="en-US" dirty="0"/>
            </a:br>
            <a:r>
              <a:rPr lang="en-US" dirty="0"/>
              <a:t>Consumer Purchase Intent Benchmarks by Nightlife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35</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C01DF66D-A989-F243-855B-B28AB601B45D}"/>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8B865B4-DAF2-7A40-855E-F36FDF6D9240}"/>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46954632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1220655003"/>
              </p:ext>
            </p:extLst>
          </p:nvPr>
        </p:nvGraphicFramePr>
        <p:xfrm>
          <a:off x="457200" y="1638300"/>
          <a:ext cx="8229601" cy="1790701"/>
        </p:xfrm>
        <a:graphic>
          <a:graphicData uri="http://schemas.openxmlformats.org/drawingml/2006/table">
            <a:tbl>
              <a:tblPr firstRow="1" firstCol="1" bandRow="1">
                <a:tableStyleId>{0E3FDE45-AF77-4B5C-9715-49D594BDF05E}</a:tableStyleId>
              </a:tblPr>
              <a:tblGrid>
                <a:gridCol w="1733181">
                  <a:extLst>
                    <a:ext uri="{9D8B030D-6E8A-4147-A177-3AD203B41FA5}">
                      <a16:colId xmlns:a16="http://schemas.microsoft.com/office/drawing/2014/main" val="3107546911"/>
                    </a:ext>
                  </a:extLst>
                </a:gridCol>
                <a:gridCol w="855964">
                  <a:extLst>
                    <a:ext uri="{9D8B030D-6E8A-4147-A177-3AD203B41FA5}">
                      <a16:colId xmlns:a16="http://schemas.microsoft.com/office/drawing/2014/main" val="4192576677"/>
                    </a:ext>
                  </a:extLst>
                </a:gridCol>
                <a:gridCol w="564433">
                  <a:extLst>
                    <a:ext uri="{9D8B030D-6E8A-4147-A177-3AD203B41FA5}">
                      <a16:colId xmlns:a16="http://schemas.microsoft.com/office/drawing/2014/main" val="1381188586"/>
                    </a:ext>
                  </a:extLst>
                </a:gridCol>
                <a:gridCol w="669196">
                  <a:extLst>
                    <a:ext uri="{9D8B030D-6E8A-4147-A177-3AD203B41FA5}">
                      <a16:colId xmlns:a16="http://schemas.microsoft.com/office/drawing/2014/main" val="1594917714"/>
                    </a:ext>
                  </a:extLst>
                </a:gridCol>
                <a:gridCol w="753006">
                  <a:extLst>
                    <a:ext uri="{9D8B030D-6E8A-4147-A177-3AD203B41FA5}">
                      <a16:colId xmlns:a16="http://schemas.microsoft.com/office/drawing/2014/main" val="3455918456"/>
                    </a:ext>
                  </a:extLst>
                </a:gridCol>
                <a:gridCol w="798393">
                  <a:extLst>
                    <a:ext uri="{9D8B030D-6E8A-4147-A177-3AD203B41FA5}">
                      <a16:colId xmlns:a16="http://schemas.microsoft.com/office/drawing/2014/main" val="2531108802"/>
                    </a:ext>
                  </a:extLst>
                </a:gridCol>
                <a:gridCol w="798393">
                  <a:extLst>
                    <a:ext uri="{9D8B030D-6E8A-4147-A177-3AD203B41FA5}">
                      <a16:colId xmlns:a16="http://schemas.microsoft.com/office/drawing/2014/main" val="4134195619"/>
                    </a:ext>
                  </a:extLst>
                </a:gridCol>
                <a:gridCol w="855964">
                  <a:extLst>
                    <a:ext uri="{9D8B030D-6E8A-4147-A177-3AD203B41FA5}">
                      <a16:colId xmlns:a16="http://schemas.microsoft.com/office/drawing/2014/main" val="3111527695"/>
                    </a:ext>
                  </a:extLst>
                </a:gridCol>
                <a:gridCol w="1201071">
                  <a:extLst>
                    <a:ext uri="{9D8B030D-6E8A-4147-A177-3AD203B41FA5}">
                      <a16:colId xmlns:a16="http://schemas.microsoft.com/office/drawing/2014/main" val="643833829"/>
                    </a:ext>
                  </a:extLst>
                </a:gridCol>
              </a:tblGrid>
              <a:tr h="881389">
                <a:tc>
                  <a:txBody>
                    <a:bodyPr/>
                    <a:lstStyle/>
                    <a:p>
                      <a:pPr marL="0" marR="0">
                        <a:lnSpc>
                          <a:spcPct val="100000"/>
                        </a:lnSpc>
                        <a:spcBef>
                          <a:spcPts val="0"/>
                        </a:spcBef>
                        <a:spcAft>
                          <a:spcPts val="0"/>
                        </a:spcAft>
                      </a:pPr>
                      <a:r>
                        <a:rPr lang="en-US" sz="1400" dirty="0">
                          <a:solidFill>
                            <a:schemeClr val="tx1"/>
                          </a:solidFill>
                          <a:effectLst/>
                        </a:rPr>
                        <a:t>Current</a:t>
                      </a:r>
                      <a:br>
                        <a:rPr lang="en-US" sz="1400" dirty="0">
                          <a:solidFill>
                            <a:schemeClr val="tx1"/>
                          </a:solidFill>
                          <a:effectLst/>
                        </a:rPr>
                      </a:br>
                      <a:r>
                        <a:rPr lang="en-US" sz="1400" dirty="0">
                          <a:solidFill>
                            <a:schemeClr val="tx1"/>
                          </a:solidFill>
                          <a:effectLst/>
                        </a:rPr>
                        <a:t>Customers Only: </a:t>
                      </a:r>
                      <a:br>
                        <a:rPr lang="en-US" sz="1400" dirty="0">
                          <a:solidFill>
                            <a:schemeClr val="tx1"/>
                          </a:solidFill>
                          <a:effectLst/>
                        </a:rPr>
                      </a:br>
                      <a:r>
                        <a:rPr lang="en-US" sz="1400" dirty="0">
                          <a:solidFill>
                            <a:schemeClr val="tx1"/>
                          </a:solidFill>
                          <a:effectLst/>
                        </a:rPr>
                        <a:t>Gender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03104">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819</a:t>
                      </a:r>
                    </a:p>
                  </a:txBody>
                  <a:tcPr marL="0" marR="0" marT="0" marB="0" anchor="ctr"/>
                </a:tc>
                <a:extLst>
                  <a:ext uri="{0D108BD9-81ED-4DB2-BD59-A6C34878D82A}">
                    <a16:rowId xmlns:a16="http://schemas.microsoft.com/office/drawing/2014/main" val="1703545925"/>
                  </a:ext>
                </a:extLst>
              </a:tr>
              <a:tr h="303104">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1,254</a:t>
                      </a:r>
                    </a:p>
                  </a:txBody>
                  <a:tcPr marL="0" marR="0" marT="0" marB="0" anchor="ctr"/>
                </a:tc>
                <a:extLst>
                  <a:ext uri="{0D108BD9-81ED-4DB2-BD59-A6C34878D82A}">
                    <a16:rowId xmlns:a16="http://schemas.microsoft.com/office/drawing/2014/main" val="125025528"/>
                  </a:ext>
                </a:extLst>
              </a:tr>
              <a:tr h="303104">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2,073</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Current Customers/ Buyers Purchase Intent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36</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B1546654-B5C9-AB40-9A1C-EEBED10DEEEB}"/>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6F2A542-E35A-A747-84E9-1B761F02D50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8104080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1003961541"/>
              </p:ext>
            </p:extLst>
          </p:nvPr>
        </p:nvGraphicFramePr>
        <p:xfrm>
          <a:off x="468923" y="1638299"/>
          <a:ext cx="8229600" cy="2533107"/>
        </p:xfrm>
        <a:graphic>
          <a:graphicData uri="http://schemas.openxmlformats.org/drawingml/2006/table">
            <a:tbl>
              <a:tblPr firstRow="1" firstCol="1" bandRow="1">
                <a:tableStyleId>{0E3FDE45-AF77-4B5C-9715-49D594BDF05E}</a:tableStyleId>
              </a:tblPr>
              <a:tblGrid>
                <a:gridCol w="1693499">
                  <a:extLst>
                    <a:ext uri="{9D8B030D-6E8A-4147-A177-3AD203B41FA5}">
                      <a16:colId xmlns:a16="http://schemas.microsoft.com/office/drawing/2014/main" val="3107546911"/>
                    </a:ext>
                  </a:extLst>
                </a:gridCol>
                <a:gridCol w="861192">
                  <a:extLst>
                    <a:ext uri="{9D8B030D-6E8A-4147-A177-3AD203B41FA5}">
                      <a16:colId xmlns:a16="http://schemas.microsoft.com/office/drawing/2014/main" val="4192576677"/>
                    </a:ext>
                  </a:extLst>
                </a:gridCol>
                <a:gridCol w="567881">
                  <a:extLst>
                    <a:ext uri="{9D8B030D-6E8A-4147-A177-3AD203B41FA5}">
                      <a16:colId xmlns:a16="http://schemas.microsoft.com/office/drawing/2014/main" val="1381188586"/>
                    </a:ext>
                  </a:extLst>
                </a:gridCol>
                <a:gridCol w="673283">
                  <a:extLst>
                    <a:ext uri="{9D8B030D-6E8A-4147-A177-3AD203B41FA5}">
                      <a16:colId xmlns:a16="http://schemas.microsoft.com/office/drawing/2014/main" val="1594917714"/>
                    </a:ext>
                  </a:extLst>
                </a:gridCol>
                <a:gridCol w="757606">
                  <a:extLst>
                    <a:ext uri="{9D8B030D-6E8A-4147-A177-3AD203B41FA5}">
                      <a16:colId xmlns:a16="http://schemas.microsoft.com/office/drawing/2014/main" val="3455918456"/>
                    </a:ext>
                  </a:extLst>
                </a:gridCol>
                <a:gridCol w="803270">
                  <a:extLst>
                    <a:ext uri="{9D8B030D-6E8A-4147-A177-3AD203B41FA5}">
                      <a16:colId xmlns:a16="http://schemas.microsoft.com/office/drawing/2014/main" val="2531108802"/>
                    </a:ext>
                  </a:extLst>
                </a:gridCol>
                <a:gridCol w="803270">
                  <a:extLst>
                    <a:ext uri="{9D8B030D-6E8A-4147-A177-3AD203B41FA5}">
                      <a16:colId xmlns:a16="http://schemas.microsoft.com/office/drawing/2014/main" val="4134195619"/>
                    </a:ext>
                  </a:extLst>
                </a:gridCol>
                <a:gridCol w="861192">
                  <a:extLst>
                    <a:ext uri="{9D8B030D-6E8A-4147-A177-3AD203B41FA5}">
                      <a16:colId xmlns:a16="http://schemas.microsoft.com/office/drawing/2014/main" val="3111527695"/>
                    </a:ext>
                  </a:extLst>
                </a:gridCol>
                <a:gridCol w="1208407">
                  <a:extLst>
                    <a:ext uri="{9D8B030D-6E8A-4147-A177-3AD203B41FA5}">
                      <a16:colId xmlns:a16="http://schemas.microsoft.com/office/drawing/2014/main" val="643833829"/>
                    </a:ext>
                  </a:extLst>
                </a:gridCol>
              </a:tblGrid>
              <a:tr h="864219">
                <a:tc>
                  <a:txBody>
                    <a:bodyPr/>
                    <a:lstStyle/>
                    <a:p>
                      <a:pPr marL="0" marR="0">
                        <a:lnSpc>
                          <a:spcPct val="100000"/>
                        </a:lnSpc>
                        <a:spcBef>
                          <a:spcPts val="300"/>
                        </a:spcBef>
                        <a:spcAft>
                          <a:spcPts val="300"/>
                        </a:spcAft>
                      </a:pPr>
                      <a:r>
                        <a:rPr lang="en-US" sz="1400" dirty="0">
                          <a:effectLst/>
                        </a:rPr>
                        <a:t>Current</a:t>
                      </a:r>
                      <a:br>
                        <a:rPr lang="en-US" sz="1400" dirty="0">
                          <a:effectLst/>
                        </a:rPr>
                      </a:br>
                      <a:r>
                        <a:rPr lang="en-US" sz="1400" dirty="0">
                          <a:effectLst/>
                        </a:rPr>
                        <a:t>Customers Only:</a:t>
                      </a:r>
                      <a:br>
                        <a:rPr lang="en-US" sz="1400" dirty="0">
                          <a:effectLst/>
                        </a:rPr>
                      </a:br>
                      <a:r>
                        <a:rPr lang="en-US" sz="1400" kern="1200" dirty="0">
                          <a:effectLst/>
                        </a:rPr>
                        <a:t>Generation</a:t>
                      </a:r>
                      <a:endParaRPr lang="en-US" sz="1400" b="1" i="0" dirty="0">
                        <a:effectLst/>
                        <a:latin typeface="+mn-lt"/>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effectLst/>
                        </a:rPr>
                        <a:t> % Top </a:t>
                      </a:r>
                      <a:br>
                        <a:rPr lang="en-US" sz="1200" b="1" kern="1200" dirty="0">
                          <a:effectLst/>
                        </a:rPr>
                      </a:br>
                      <a:r>
                        <a:rPr lang="en-US" sz="1200" b="1" kern="1200" dirty="0">
                          <a:effectLst/>
                        </a:rPr>
                        <a:t>Two Box</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Def. </a:t>
                      </a:r>
                      <a:br>
                        <a:rPr lang="en-US" sz="1200" b="1" dirty="0">
                          <a:effectLst/>
                        </a:rPr>
                      </a:br>
                      <a:r>
                        <a:rPr lang="en-US" sz="1200" b="1" dirty="0">
                          <a:effectLst/>
                        </a:rPr>
                        <a:t>Will</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Prob. </a:t>
                      </a:r>
                      <a:br>
                        <a:rPr lang="en-US" sz="1200" b="1" dirty="0">
                          <a:effectLst/>
                        </a:rPr>
                      </a:br>
                      <a:r>
                        <a:rPr lang="en-US" sz="1200" b="1" dirty="0">
                          <a:effectLst/>
                        </a:rPr>
                        <a:t>Will</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Neutral</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Prob. </a:t>
                      </a:r>
                      <a:br>
                        <a:rPr lang="en-US" sz="1200" b="1" dirty="0">
                          <a:effectLst/>
                        </a:rPr>
                      </a:br>
                      <a:r>
                        <a:rPr lang="en-US" sz="1200" b="1" dirty="0">
                          <a:effectLst/>
                        </a:rPr>
                        <a:t>Will Not</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Def. </a:t>
                      </a:r>
                      <a:br>
                        <a:rPr lang="en-US" sz="1200" b="1" dirty="0">
                          <a:effectLst/>
                        </a:rPr>
                      </a:br>
                      <a:r>
                        <a:rPr lang="en-US" sz="1200" b="1" dirty="0">
                          <a:effectLst/>
                        </a:rPr>
                        <a:t>Will Not</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effectLst/>
                        </a:rPr>
                        <a:t>%</a:t>
                      </a:r>
                      <a:br>
                        <a:rPr lang="en-US" sz="1200" b="1" kern="1200" dirty="0">
                          <a:effectLst/>
                        </a:rPr>
                      </a:br>
                      <a:r>
                        <a:rPr lang="en-US" sz="1200" b="1" kern="1200" dirty="0">
                          <a:effectLst/>
                        </a:rPr>
                        <a:t>Bottom </a:t>
                      </a:r>
                      <a:br>
                        <a:rPr lang="en-US" sz="1200" b="1" kern="1200" dirty="0">
                          <a:effectLst/>
                        </a:rPr>
                      </a:br>
                      <a:r>
                        <a:rPr lang="en-US" sz="1200" b="1" kern="1200" dirty="0">
                          <a:effectLst/>
                        </a:rPr>
                        <a:t>Two Box</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effectLst/>
                        </a:rPr>
                        <a:t>No. of</a:t>
                      </a:r>
                      <a:br>
                        <a:rPr lang="en-US" sz="1200" b="1" dirty="0">
                          <a:effectLst/>
                        </a:rPr>
                      </a:br>
                      <a:r>
                        <a:rPr lang="en-US" sz="1200" b="1" dirty="0">
                          <a:effectLst/>
                        </a:rPr>
                        <a:t>Respondents</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278148">
                <a:tc>
                  <a:txBody>
                    <a:bodyPr/>
                    <a:lstStyle/>
                    <a:p>
                      <a:pPr marL="100965" marR="0">
                        <a:lnSpc>
                          <a:spcPct val="115000"/>
                        </a:lnSpc>
                        <a:spcBef>
                          <a:spcPts val="300"/>
                        </a:spcBef>
                        <a:spcAft>
                          <a:spcPts val="300"/>
                        </a:spcAft>
                      </a:pPr>
                      <a:r>
                        <a:rPr lang="en-US" sz="1400" b="0" kern="1200" dirty="0">
                          <a:effectLst/>
                        </a:rPr>
                        <a:t>Generation Z</a:t>
                      </a:r>
                      <a:endParaRPr lang="en-US" sz="1400" b="0"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703545925"/>
                  </a:ext>
                </a:extLst>
              </a:tr>
              <a:tr h="278148">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a:t>
                      </a:r>
                      <a:endParaRPr lang="en-US" sz="1400" b="0"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1,647</a:t>
                      </a:r>
                    </a:p>
                  </a:txBody>
                  <a:tcPr marL="0" marR="0" marT="0" marB="0" anchor="ctr"/>
                </a:tc>
                <a:extLst>
                  <a:ext uri="{0D108BD9-81ED-4DB2-BD59-A6C34878D82A}">
                    <a16:rowId xmlns:a16="http://schemas.microsoft.com/office/drawing/2014/main" val="125025528"/>
                  </a:ext>
                </a:extLst>
              </a:tr>
              <a:tr h="278148">
                <a:tc>
                  <a:txBody>
                    <a:bodyPr/>
                    <a:lstStyle/>
                    <a:p>
                      <a:pPr marL="100965" marR="0">
                        <a:lnSpc>
                          <a:spcPct val="115000"/>
                        </a:lnSpc>
                        <a:spcBef>
                          <a:spcPts val="300"/>
                        </a:spcBef>
                        <a:spcAft>
                          <a:spcPts val="300"/>
                        </a:spcAft>
                      </a:pPr>
                      <a:r>
                        <a:rPr lang="en-US" sz="1400" b="0" kern="1200" dirty="0">
                          <a:effectLst/>
                        </a:rPr>
                        <a:t>Generation X</a:t>
                      </a:r>
                      <a:endParaRPr lang="en-US" sz="1400" b="0"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200</a:t>
                      </a:r>
                    </a:p>
                  </a:txBody>
                  <a:tcPr marL="0" marR="0" marT="0" marB="0" anchor="ctr"/>
                </a:tc>
                <a:extLst>
                  <a:ext uri="{0D108BD9-81ED-4DB2-BD59-A6C34878D82A}">
                    <a16:rowId xmlns:a16="http://schemas.microsoft.com/office/drawing/2014/main" val="2016817373"/>
                  </a:ext>
                </a:extLst>
              </a:tr>
              <a:tr h="278148">
                <a:tc>
                  <a:txBody>
                    <a:bodyPr/>
                    <a:lstStyle/>
                    <a:p>
                      <a:pPr marL="100965" marR="0">
                        <a:lnSpc>
                          <a:spcPct val="115000"/>
                        </a:lnSpc>
                        <a:spcBef>
                          <a:spcPts val="300"/>
                        </a:spcBef>
                        <a:spcAft>
                          <a:spcPts val="300"/>
                        </a:spcAft>
                      </a:pPr>
                      <a:r>
                        <a:rPr lang="en-US" sz="1400" b="0" kern="1200" dirty="0">
                          <a:effectLst/>
                        </a:rPr>
                        <a:t>Baby Boomers</a:t>
                      </a:r>
                      <a:endParaRPr lang="en-US" sz="1400" b="0"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93%</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61%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102</a:t>
                      </a:r>
                    </a:p>
                  </a:txBody>
                  <a:tcPr marL="0" marR="0" marT="0" marB="0" anchor="ctr"/>
                </a:tc>
                <a:extLst>
                  <a:ext uri="{0D108BD9-81ED-4DB2-BD59-A6C34878D82A}">
                    <a16:rowId xmlns:a16="http://schemas.microsoft.com/office/drawing/2014/main" val="601060180"/>
                  </a:ext>
                </a:extLst>
              </a:tr>
              <a:tr h="278148">
                <a:tc>
                  <a:txBody>
                    <a:bodyPr/>
                    <a:lstStyle/>
                    <a:p>
                      <a:pPr marL="100965" marR="0">
                        <a:lnSpc>
                          <a:spcPct val="115000"/>
                        </a:lnSpc>
                        <a:spcBef>
                          <a:spcPts val="300"/>
                        </a:spcBef>
                        <a:spcAft>
                          <a:spcPts val="300"/>
                        </a:spcAft>
                      </a:pPr>
                      <a:r>
                        <a:rPr lang="en-US" sz="1400" b="0" kern="1200" dirty="0">
                          <a:effectLst/>
                        </a:rPr>
                        <a:t>Silent Generation</a:t>
                      </a:r>
                      <a:endParaRPr lang="en-US" sz="1400" b="0"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100%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75%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4</a:t>
                      </a:r>
                    </a:p>
                  </a:txBody>
                  <a:tcPr marL="0" marR="0" marT="0" marB="0" anchor="ctr"/>
                </a:tc>
                <a:extLst>
                  <a:ext uri="{0D108BD9-81ED-4DB2-BD59-A6C34878D82A}">
                    <a16:rowId xmlns:a16="http://schemas.microsoft.com/office/drawing/2014/main" val="1714161366"/>
                  </a:ext>
                </a:extLst>
              </a:tr>
              <a:tr h="278148">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83%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39%</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2,098</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Current Customers/ Buyers Purchase Intent Benchmarks by Generation</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37</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9B778515-3E57-C949-AF46-A30D6F85BFAD}"/>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E281378-B6BC-2B4B-A946-85997934F87D}"/>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78231880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366195993"/>
              </p:ext>
            </p:extLst>
          </p:nvPr>
        </p:nvGraphicFramePr>
        <p:xfrm>
          <a:off x="457200" y="1649436"/>
          <a:ext cx="8288796" cy="1779563"/>
        </p:xfrm>
        <a:graphic>
          <a:graphicData uri="http://schemas.openxmlformats.org/drawingml/2006/table">
            <a:tbl>
              <a:tblPr firstRow="1" firstCol="1" bandRow="1">
                <a:tableStyleId>{0E3FDE45-AF77-4B5C-9715-49D594BDF05E}</a:tableStyleId>
              </a:tblPr>
              <a:tblGrid>
                <a:gridCol w="189009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54066">
                <a:tc>
                  <a:txBody>
                    <a:bodyPr/>
                    <a:lstStyle/>
                    <a:p>
                      <a:pPr marL="0" marR="0">
                        <a:lnSpc>
                          <a:spcPct val="95000"/>
                        </a:lnSpc>
                        <a:spcBef>
                          <a:spcPts val="0"/>
                        </a:spcBef>
                        <a:spcAft>
                          <a:spcPts val="0"/>
                        </a:spcAft>
                      </a:pPr>
                      <a:r>
                        <a:rPr lang="en-US" sz="1400" dirty="0">
                          <a:solidFill>
                            <a:schemeClr val="tx1"/>
                          </a:solidFill>
                          <a:effectLst/>
                        </a:rPr>
                        <a:t>Current</a:t>
                      </a:r>
                      <a:br>
                        <a:rPr lang="en-US" sz="1400" dirty="0">
                          <a:solidFill>
                            <a:schemeClr val="tx1"/>
                          </a:solidFill>
                          <a:effectLst/>
                        </a:rPr>
                      </a:br>
                      <a:r>
                        <a:rPr lang="en-US" sz="1400" dirty="0">
                          <a:solidFill>
                            <a:schemeClr val="tx1"/>
                          </a:solidFill>
                          <a:effectLst/>
                        </a:rPr>
                        <a:t>Customers Only:</a:t>
                      </a:r>
                      <a:br>
                        <a:rPr lang="en-US" sz="1400" dirty="0">
                          <a:solidFill>
                            <a:schemeClr val="tx1"/>
                          </a:solidFill>
                          <a:effectLst/>
                        </a:rPr>
                      </a:b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08499">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201</a:t>
                      </a:r>
                    </a:p>
                  </a:txBody>
                  <a:tcPr marL="0" marR="0" marT="0" marB="0" anchor="ctr"/>
                </a:tc>
                <a:extLst>
                  <a:ext uri="{0D108BD9-81ED-4DB2-BD59-A6C34878D82A}">
                    <a16:rowId xmlns:a16="http://schemas.microsoft.com/office/drawing/2014/main" val="1703545925"/>
                  </a:ext>
                </a:extLst>
              </a:tr>
              <a:tr h="308499">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83%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1,899</a:t>
                      </a:r>
                    </a:p>
                  </a:txBody>
                  <a:tcPr marL="0" marR="0" marT="0" marB="0" anchor="ctr"/>
                </a:tc>
                <a:extLst>
                  <a:ext uri="{0D108BD9-81ED-4DB2-BD59-A6C34878D82A}">
                    <a16:rowId xmlns:a16="http://schemas.microsoft.com/office/drawing/2014/main" val="125025528"/>
                  </a:ext>
                </a:extLst>
              </a:tr>
              <a:tr h="308499">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83%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2,100</a:t>
                      </a:r>
                    </a:p>
                  </a:txBody>
                  <a:tcPr marL="0" marR="0" marT="0" marB="0" anchor="ctr"/>
                </a:tc>
                <a:extLst>
                  <a:ext uri="{0D108BD9-81ED-4DB2-BD59-A6C34878D82A}">
                    <a16:rowId xmlns:a16="http://schemas.microsoft.com/office/drawing/2014/main" val="13671330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Current Customers/ Buyers Purchase Intent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38</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C3C0D0E6-4E73-2C45-8083-84CCC7673F48}"/>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F6AE332-BD17-6E4B-8AE5-B8DA219F6C8B}"/>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35881290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55999667"/>
              </p:ext>
            </p:extLst>
          </p:nvPr>
        </p:nvGraphicFramePr>
        <p:xfrm>
          <a:off x="457200" y="1638300"/>
          <a:ext cx="8213576" cy="1790701"/>
        </p:xfrm>
        <a:graphic>
          <a:graphicData uri="http://schemas.openxmlformats.org/drawingml/2006/table">
            <a:tbl>
              <a:tblPr firstRow="1" firstCol="1" bandRow="1">
                <a:tableStyleId>{0E3FDE45-AF77-4B5C-9715-49D594BDF05E}</a:tableStyleId>
              </a:tblPr>
              <a:tblGrid>
                <a:gridCol w="1814872">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62804">
                <a:tc>
                  <a:txBody>
                    <a:bodyPr/>
                    <a:lstStyle/>
                    <a:p>
                      <a:pPr marL="0" marR="0">
                        <a:lnSpc>
                          <a:spcPct val="100000"/>
                        </a:lnSpc>
                        <a:spcBef>
                          <a:spcPts val="0"/>
                        </a:spcBef>
                        <a:spcAft>
                          <a:spcPts val="0"/>
                        </a:spcAft>
                      </a:pPr>
                      <a:r>
                        <a:rPr lang="en-US" sz="1400" dirty="0">
                          <a:solidFill>
                            <a:schemeClr val="tx1"/>
                          </a:solidFill>
                          <a:effectLst/>
                        </a:rPr>
                        <a:t>Win-Back</a:t>
                      </a:r>
                      <a:br>
                        <a:rPr lang="en-US" sz="1400" dirty="0">
                          <a:solidFill>
                            <a:schemeClr val="tx1"/>
                          </a:solidFill>
                          <a:effectLst/>
                        </a:rPr>
                      </a:br>
                      <a:r>
                        <a:rPr lang="en-US" sz="1400" dirty="0">
                          <a:solidFill>
                            <a:schemeClr val="tx1"/>
                          </a:solidFill>
                          <a:effectLst/>
                        </a:rPr>
                        <a:t>Consumers Only:</a:t>
                      </a:r>
                      <a:br>
                        <a:rPr lang="en-US" sz="1400" dirty="0">
                          <a:solidFill>
                            <a:schemeClr val="tx1"/>
                          </a:solidFill>
                          <a:effectLst/>
                        </a:rPr>
                      </a:br>
                      <a:r>
                        <a:rPr lang="en-US" sz="1400" dirty="0">
                          <a:solidFill>
                            <a:schemeClr val="tx1"/>
                          </a:solidFill>
                          <a:effectLst/>
                        </a:rPr>
                        <a:t>Gender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09299">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763</a:t>
                      </a:r>
                    </a:p>
                  </a:txBody>
                  <a:tcPr marL="0" marR="0" marT="0" marB="0" anchor="ctr"/>
                </a:tc>
                <a:extLst>
                  <a:ext uri="{0D108BD9-81ED-4DB2-BD59-A6C34878D82A}">
                    <a16:rowId xmlns:a16="http://schemas.microsoft.com/office/drawing/2014/main" val="1703545925"/>
                  </a:ext>
                </a:extLst>
              </a:tr>
              <a:tr h="309299">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1,103</a:t>
                      </a:r>
                    </a:p>
                  </a:txBody>
                  <a:tcPr marL="0" marR="0" marT="0" marB="0" anchor="ctr"/>
                </a:tc>
                <a:extLst>
                  <a:ext uri="{0D108BD9-81ED-4DB2-BD59-A6C34878D82A}">
                    <a16:rowId xmlns:a16="http://schemas.microsoft.com/office/drawing/2014/main" val="125025528"/>
                  </a:ext>
                </a:extLst>
              </a:tr>
              <a:tr h="309299">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1,866</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Win-Back Consumers Purchase Intent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39</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588464DC-D5E2-E747-8F33-0118260E5BF0}"/>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3A42115-248E-4A42-A8EB-54D1DA6CACEE}"/>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541191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dirty="0"/>
            </a:br>
            <a:r>
              <a:rPr lang="en-US" sz="2000" dirty="0"/>
              <a:t>Index of Tables: Reach Quality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4</a:t>
            </a:fld>
            <a:endParaRPr lang="en-US" altLang="en-US" dirty="0"/>
          </a:p>
        </p:txBody>
      </p:sp>
      <p:graphicFrame>
        <p:nvGraphicFramePr>
          <p:cNvPr id="5" name="Content Placeholder 7">
            <a:extLst>
              <a:ext uri="{FF2B5EF4-FFF2-40B4-BE49-F238E27FC236}">
                <a16:creationId xmlns:a16="http://schemas.microsoft.com/office/drawing/2014/main" id="{AF3A39D7-4B2A-2F43-9057-65DA418C335A}"/>
              </a:ext>
            </a:extLst>
          </p:cNvPr>
          <p:cNvGraphicFramePr>
            <a:graphicFrameLocks/>
          </p:cNvGraphicFramePr>
          <p:nvPr>
            <p:extLst>
              <p:ext uri="{D42A27DB-BD31-4B8C-83A1-F6EECF244321}">
                <p14:modId xmlns:p14="http://schemas.microsoft.com/office/powerpoint/2010/main" val="622637631"/>
              </p:ext>
            </p:extLst>
          </p:nvPr>
        </p:nvGraphicFramePr>
        <p:xfrm>
          <a:off x="571500" y="1430479"/>
          <a:ext cx="8077200" cy="4501395"/>
        </p:xfrm>
        <a:graphic>
          <a:graphicData uri="http://schemas.openxmlformats.org/drawingml/2006/table">
            <a:tbl>
              <a:tblPr firstRow="1" bandRow="1">
                <a:tableStyleId>{0E3FDE45-AF77-4B5C-9715-49D594BDF05E}</a:tableStyleId>
              </a:tblPr>
              <a:tblGrid>
                <a:gridCol w="8077200">
                  <a:extLst>
                    <a:ext uri="{9D8B030D-6E8A-4147-A177-3AD203B41FA5}">
                      <a16:colId xmlns:a16="http://schemas.microsoft.com/office/drawing/2014/main" val="1083757570"/>
                    </a:ext>
                  </a:extLst>
                </a:gridCol>
              </a:tblGrid>
              <a:tr h="900279">
                <a:tc>
                  <a:txBody>
                    <a:bodyPr/>
                    <a:lstStyle/>
                    <a:p>
                      <a:pPr algn="l" fontAlgn="t">
                        <a:lnSpc>
                          <a:spcPct val="90000"/>
                        </a:lnSpc>
                      </a:pPr>
                      <a:r>
                        <a:rPr lang="en-US" sz="1400" u="none" strike="noStrike" dirty="0">
                          <a:effectLst/>
                        </a:rPr>
                        <a:t>Event Marketing Reach Quality Benchmarks</a:t>
                      </a:r>
                      <a:endParaRPr lang="en-US" sz="1400" b="1" i="0" u="none" strike="noStrike" dirty="0">
                        <a:solidFill>
                          <a:srgbClr val="000000"/>
                        </a:solidFill>
                        <a:effectLst/>
                        <a:latin typeface="+mn-lt"/>
                      </a:endParaRPr>
                    </a:p>
                  </a:txBody>
                  <a:tcPr marL="45720" marR="45720" anchor="ctr"/>
                </a:tc>
                <a:extLst>
                  <a:ext uri="{0D108BD9-81ED-4DB2-BD59-A6C34878D82A}">
                    <a16:rowId xmlns:a16="http://schemas.microsoft.com/office/drawing/2014/main" val="1025509991"/>
                  </a:ext>
                </a:extLst>
              </a:tr>
              <a:tr h="900279">
                <a:tc>
                  <a:txBody>
                    <a:bodyPr/>
                    <a:lstStyle/>
                    <a:p>
                      <a:pPr algn="l" fontAlgn="t">
                        <a:lnSpc>
                          <a:spcPct val="90000"/>
                        </a:lnSpc>
                      </a:pPr>
                      <a:r>
                        <a:rPr lang="en-US" sz="1400" u="none" strike="noStrike" dirty="0">
                          <a:effectLst/>
                          <a:hlinkClick r:id="rId3" action="ppaction://hlinksldjump"/>
                        </a:rPr>
                        <a:t>Gender Prevalence Overall</a:t>
                      </a:r>
                      <a:endParaRPr lang="en-US" sz="1400" b="0" i="0" u="none" strike="noStrike" dirty="0">
                        <a:solidFill>
                          <a:srgbClr val="000000"/>
                        </a:solidFill>
                        <a:effectLst/>
                        <a:latin typeface="+mn-lt"/>
                      </a:endParaRPr>
                    </a:p>
                  </a:txBody>
                  <a:tcPr marL="228600" marR="45720" anchor="ctr"/>
                </a:tc>
                <a:extLst>
                  <a:ext uri="{0D108BD9-81ED-4DB2-BD59-A6C34878D82A}">
                    <a16:rowId xmlns:a16="http://schemas.microsoft.com/office/drawing/2014/main" val="1734049003"/>
                  </a:ext>
                </a:extLst>
              </a:tr>
              <a:tr h="900279">
                <a:tc>
                  <a:txBody>
                    <a:bodyPr/>
                    <a:lstStyle/>
                    <a:p>
                      <a:pPr algn="l" fontAlgn="t">
                        <a:lnSpc>
                          <a:spcPct val="90000"/>
                        </a:lnSpc>
                      </a:pPr>
                      <a:r>
                        <a:rPr lang="en-US" sz="1400" u="none" strike="noStrike" dirty="0">
                          <a:effectLst/>
                          <a:hlinkClick r:id="rId4" action="ppaction://hlinksldjump"/>
                        </a:rPr>
                        <a:t>Gender Prevalence Benchmarks by Nightlife Events</a:t>
                      </a:r>
                      <a:endParaRPr lang="en-US" sz="1400" b="0" i="0" u="none" strike="noStrike" dirty="0">
                        <a:solidFill>
                          <a:srgbClr val="000000"/>
                        </a:solidFill>
                        <a:effectLst/>
                        <a:latin typeface="+mn-lt"/>
                      </a:endParaRPr>
                    </a:p>
                  </a:txBody>
                  <a:tcPr marL="228600" marR="45720" anchor="ctr"/>
                </a:tc>
                <a:extLst>
                  <a:ext uri="{0D108BD9-81ED-4DB2-BD59-A6C34878D82A}">
                    <a16:rowId xmlns:a16="http://schemas.microsoft.com/office/drawing/2014/main" val="3224488407"/>
                  </a:ext>
                </a:extLst>
              </a:tr>
              <a:tr h="900279">
                <a:tc>
                  <a:txBody>
                    <a:bodyPr/>
                    <a:lstStyle/>
                    <a:p>
                      <a:pPr algn="l" fontAlgn="t">
                        <a:lnSpc>
                          <a:spcPct val="90000"/>
                        </a:lnSpc>
                      </a:pPr>
                      <a:r>
                        <a:rPr lang="en-US" sz="1400" u="none" strike="noStrike" dirty="0">
                          <a:effectLst/>
                          <a:hlinkClick r:id="rId5" action="ppaction://hlinksldjump"/>
                        </a:rPr>
                        <a:t>Age/ Generation Prevalence Overall</a:t>
                      </a:r>
                      <a:endParaRPr lang="en-US" sz="1400" b="0" i="0" u="none" strike="noStrike" dirty="0">
                        <a:solidFill>
                          <a:srgbClr val="000000"/>
                        </a:solidFill>
                        <a:effectLst/>
                        <a:latin typeface="+mn-lt"/>
                      </a:endParaRPr>
                    </a:p>
                  </a:txBody>
                  <a:tcPr marL="228600" marR="45720" anchor="ctr"/>
                </a:tc>
                <a:extLst>
                  <a:ext uri="{0D108BD9-81ED-4DB2-BD59-A6C34878D82A}">
                    <a16:rowId xmlns:a16="http://schemas.microsoft.com/office/drawing/2014/main" val="1452142147"/>
                  </a:ext>
                </a:extLst>
              </a:tr>
              <a:tr h="900279">
                <a:tc>
                  <a:txBody>
                    <a:bodyPr/>
                    <a:lstStyle/>
                    <a:p>
                      <a:pPr algn="l" fontAlgn="t">
                        <a:lnSpc>
                          <a:spcPct val="90000"/>
                        </a:lnSpc>
                      </a:pPr>
                      <a:r>
                        <a:rPr lang="en-US" sz="1400" u="none" strike="noStrike" dirty="0">
                          <a:effectLst/>
                          <a:hlinkClick r:id="rId6" action="ppaction://hlinksldjump"/>
                        </a:rPr>
                        <a:t>Age/ Generation Prevalence Benchmarks by Nightlife Events</a:t>
                      </a:r>
                      <a:endParaRPr lang="en-US" sz="1400" b="0" i="0" u="none" strike="noStrike" dirty="0">
                        <a:solidFill>
                          <a:srgbClr val="000000"/>
                        </a:solidFill>
                        <a:effectLst/>
                        <a:latin typeface="+mn-lt"/>
                      </a:endParaRPr>
                    </a:p>
                  </a:txBody>
                  <a:tcPr marL="228600" marR="45720" anchor="ctr"/>
                </a:tc>
                <a:extLst>
                  <a:ext uri="{0D108BD9-81ED-4DB2-BD59-A6C34878D82A}">
                    <a16:rowId xmlns:a16="http://schemas.microsoft.com/office/drawing/2014/main" val="239935714"/>
                  </a:ext>
                </a:extLst>
              </a:tr>
            </a:tbl>
          </a:graphicData>
        </a:graphic>
      </p:graphicFrame>
      <p:sp>
        <p:nvSpPr>
          <p:cNvPr id="17" name="TextBox 16">
            <a:extLst>
              <a:ext uri="{FF2B5EF4-FFF2-40B4-BE49-F238E27FC236}">
                <a16:creationId xmlns:a16="http://schemas.microsoft.com/office/drawing/2014/main" id="{D3656FDB-8103-7C4A-9710-B1A044927823}"/>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54466207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3227691714"/>
              </p:ext>
            </p:extLst>
          </p:nvPr>
        </p:nvGraphicFramePr>
        <p:xfrm>
          <a:off x="457200" y="1638300"/>
          <a:ext cx="8105815" cy="2550526"/>
        </p:xfrm>
        <a:graphic>
          <a:graphicData uri="http://schemas.openxmlformats.org/drawingml/2006/table">
            <a:tbl>
              <a:tblPr firstRow="1" firstCol="1" bandRow="1">
                <a:tableStyleId>{0E3FDE45-AF77-4B5C-9715-49D594BDF05E}</a:tableStyleId>
              </a:tblPr>
              <a:tblGrid>
                <a:gridCol w="170711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70160">
                <a:tc>
                  <a:txBody>
                    <a:bodyPr/>
                    <a:lstStyle/>
                    <a:p>
                      <a:pPr marL="0" marR="0">
                        <a:lnSpc>
                          <a:spcPct val="100000"/>
                        </a:lnSpc>
                        <a:spcBef>
                          <a:spcPts val="300"/>
                        </a:spcBef>
                        <a:spcAft>
                          <a:spcPts val="300"/>
                        </a:spcAft>
                      </a:pPr>
                      <a:r>
                        <a:rPr lang="en-US" sz="1400" dirty="0">
                          <a:effectLst/>
                        </a:rPr>
                        <a:t>Win-Back</a:t>
                      </a:r>
                      <a:br>
                        <a:rPr lang="en-US" sz="1400" dirty="0">
                          <a:effectLst/>
                        </a:rPr>
                      </a:br>
                      <a:r>
                        <a:rPr lang="en-US" sz="1400" dirty="0">
                          <a:effectLst/>
                        </a:rPr>
                        <a:t>Consumers Only:</a:t>
                      </a:r>
                      <a:br>
                        <a:rPr lang="en-US" sz="1400" dirty="0">
                          <a:effectLst/>
                        </a:rPr>
                      </a:br>
                      <a:r>
                        <a:rPr lang="en-US" sz="1400" kern="1200" dirty="0">
                          <a:effectLst/>
                        </a:rPr>
                        <a:t>Generation</a:t>
                      </a:r>
                      <a:endParaRPr lang="en-US" sz="1400" b="1" i="0" dirty="0">
                        <a:effectLst/>
                        <a:latin typeface="+mn-lt"/>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effectLst/>
                        </a:rPr>
                        <a:t> % Top </a:t>
                      </a:r>
                      <a:br>
                        <a:rPr lang="en-US" sz="1200" b="1" kern="1200" dirty="0">
                          <a:effectLst/>
                        </a:rPr>
                      </a:br>
                      <a:r>
                        <a:rPr lang="en-US" sz="1200" b="1" kern="1200" dirty="0">
                          <a:effectLst/>
                        </a:rPr>
                        <a:t>Two Box</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Def. </a:t>
                      </a:r>
                      <a:br>
                        <a:rPr lang="en-US" sz="1200" b="1" dirty="0">
                          <a:effectLst/>
                        </a:rPr>
                      </a:br>
                      <a:r>
                        <a:rPr lang="en-US" sz="1200" b="1" dirty="0">
                          <a:effectLst/>
                        </a:rPr>
                        <a:t>Will</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Prob. </a:t>
                      </a:r>
                      <a:br>
                        <a:rPr lang="en-US" sz="1200" b="1" dirty="0">
                          <a:effectLst/>
                        </a:rPr>
                      </a:br>
                      <a:r>
                        <a:rPr lang="en-US" sz="1200" b="1" dirty="0">
                          <a:effectLst/>
                        </a:rPr>
                        <a:t>Will</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Neutral</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Prob. </a:t>
                      </a:r>
                      <a:br>
                        <a:rPr lang="en-US" sz="1200" b="1" dirty="0">
                          <a:effectLst/>
                        </a:rPr>
                      </a:br>
                      <a:r>
                        <a:rPr lang="en-US" sz="1200" b="1" dirty="0">
                          <a:effectLst/>
                        </a:rPr>
                        <a:t>Will Not</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effectLst/>
                        </a:rPr>
                        <a:t>%</a:t>
                      </a:r>
                      <a:br>
                        <a:rPr lang="en-US" sz="1200" b="1" dirty="0">
                          <a:effectLst/>
                        </a:rPr>
                      </a:br>
                      <a:r>
                        <a:rPr lang="en-US" sz="1200" b="1" dirty="0">
                          <a:effectLst/>
                        </a:rPr>
                        <a:t>Def. </a:t>
                      </a:r>
                      <a:br>
                        <a:rPr lang="en-US" sz="1200" b="1" dirty="0">
                          <a:effectLst/>
                        </a:rPr>
                      </a:br>
                      <a:r>
                        <a:rPr lang="en-US" sz="1200" b="1" dirty="0">
                          <a:effectLst/>
                        </a:rPr>
                        <a:t>Will Not</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effectLst/>
                        </a:rPr>
                        <a:t>%</a:t>
                      </a:r>
                      <a:br>
                        <a:rPr lang="en-US" sz="1200" b="1" kern="1200" dirty="0">
                          <a:effectLst/>
                        </a:rPr>
                      </a:br>
                      <a:r>
                        <a:rPr lang="en-US" sz="1200" b="1" kern="1200" dirty="0">
                          <a:effectLst/>
                        </a:rPr>
                        <a:t>Bottom </a:t>
                      </a:r>
                      <a:br>
                        <a:rPr lang="en-US" sz="1200" b="1" kern="1200" dirty="0">
                          <a:effectLst/>
                        </a:rPr>
                      </a:br>
                      <a:r>
                        <a:rPr lang="en-US" sz="1200" b="1" kern="1200" dirty="0">
                          <a:effectLst/>
                        </a:rPr>
                        <a:t>Two Box</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effectLst/>
                        </a:rPr>
                        <a:t>No. of</a:t>
                      </a:r>
                      <a:br>
                        <a:rPr lang="en-US" sz="1200" b="1" dirty="0">
                          <a:effectLst/>
                        </a:rPr>
                      </a:br>
                      <a:r>
                        <a:rPr lang="en-US" sz="1200" b="1" dirty="0">
                          <a:effectLst/>
                        </a:rPr>
                        <a:t>Respondents</a:t>
                      </a:r>
                      <a:endParaRPr lang="en-US" sz="12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280061">
                <a:tc>
                  <a:txBody>
                    <a:bodyPr/>
                    <a:lstStyle/>
                    <a:p>
                      <a:pPr marL="100965" marR="0">
                        <a:lnSpc>
                          <a:spcPct val="115000"/>
                        </a:lnSpc>
                        <a:spcBef>
                          <a:spcPts val="300"/>
                        </a:spcBef>
                        <a:spcAft>
                          <a:spcPts val="300"/>
                        </a:spcAft>
                      </a:pPr>
                      <a:r>
                        <a:rPr lang="en-US" sz="1400" b="0" kern="1200" dirty="0">
                          <a:solidFill>
                            <a:schemeClr val="tx1"/>
                          </a:solidFill>
                          <a:effectLst/>
                        </a:rPr>
                        <a:t>Generation Z</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703545925"/>
                  </a:ext>
                </a:extLst>
              </a:tr>
              <a:tr h="280061">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1,346</a:t>
                      </a:r>
                    </a:p>
                  </a:txBody>
                  <a:tcPr marL="0" marR="0" marT="0" marB="0" anchor="ctr"/>
                </a:tc>
                <a:extLst>
                  <a:ext uri="{0D108BD9-81ED-4DB2-BD59-A6C34878D82A}">
                    <a16:rowId xmlns:a16="http://schemas.microsoft.com/office/drawing/2014/main" val="125025528"/>
                  </a:ext>
                </a:extLst>
              </a:tr>
              <a:tr h="280061">
                <a:tc>
                  <a:txBody>
                    <a:bodyPr/>
                    <a:lstStyle/>
                    <a:p>
                      <a:pPr marL="100965" marR="0">
                        <a:lnSpc>
                          <a:spcPct val="115000"/>
                        </a:lnSpc>
                        <a:spcBef>
                          <a:spcPts val="300"/>
                        </a:spcBef>
                        <a:spcAft>
                          <a:spcPts val="300"/>
                        </a:spcAft>
                      </a:pPr>
                      <a:r>
                        <a:rPr lang="en-US" sz="1400" b="0" kern="1200" dirty="0">
                          <a:solidFill>
                            <a:schemeClr val="tx1"/>
                          </a:solidFill>
                          <a:effectLst/>
                        </a:rPr>
                        <a:t>Generation X</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293</a:t>
                      </a:r>
                    </a:p>
                  </a:txBody>
                  <a:tcPr marL="0" marR="0" marT="0" marB="0" anchor="ctr"/>
                </a:tc>
                <a:extLst>
                  <a:ext uri="{0D108BD9-81ED-4DB2-BD59-A6C34878D82A}">
                    <a16:rowId xmlns:a16="http://schemas.microsoft.com/office/drawing/2014/main" val="2016817373"/>
                  </a:ext>
                </a:extLst>
              </a:tr>
              <a:tr h="280061">
                <a:tc>
                  <a:txBody>
                    <a:bodyPr/>
                    <a:lstStyle/>
                    <a:p>
                      <a:pPr marL="100965" marR="0">
                        <a:lnSpc>
                          <a:spcPct val="115000"/>
                        </a:lnSpc>
                        <a:spcBef>
                          <a:spcPts val="300"/>
                        </a:spcBef>
                        <a:spcAft>
                          <a:spcPts val="300"/>
                        </a:spcAft>
                      </a:pPr>
                      <a:r>
                        <a:rPr lang="en-US" sz="1400" b="0" kern="1200" dirty="0">
                          <a:solidFill>
                            <a:schemeClr val="tx1"/>
                          </a:solidFill>
                          <a:effectLst/>
                        </a:rPr>
                        <a:t>Baby Boomers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154</a:t>
                      </a:r>
                    </a:p>
                  </a:txBody>
                  <a:tcPr marL="0" marR="0" marT="0" marB="0" anchor="ctr"/>
                </a:tc>
                <a:extLst>
                  <a:ext uri="{0D108BD9-81ED-4DB2-BD59-A6C34878D82A}">
                    <a16:rowId xmlns:a16="http://schemas.microsoft.com/office/drawing/2014/main" val="601060180"/>
                  </a:ext>
                </a:extLst>
              </a:tr>
              <a:tr h="280061">
                <a:tc>
                  <a:txBody>
                    <a:bodyPr/>
                    <a:lstStyle/>
                    <a:p>
                      <a:pPr marL="100965" marR="0">
                        <a:lnSpc>
                          <a:spcPct val="115000"/>
                        </a:lnSpc>
                        <a:spcBef>
                          <a:spcPts val="300"/>
                        </a:spcBef>
                        <a:spcAft>
                          <a:spcPts val="300"/>
                        </a:spcAft>
                      </a:pPr>
                      <a:r>
                        <a:rPr lang="en-US" sz="1400" b="0" kern="1200" dirty="0">
                          <a:solidFill>
                            <a:schemeClr val="tx1"/>
                          </a:solidFill>
                          <a:effectLst/>
                        </a:rPr>
                        <a:t>Silent Generation</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38%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31%</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13</a:t>
                      </a:r>
                    </a:p>
                  </a:txBody>
                  <a:tcPr marL="0" marR="0" marT="0" marB="0" anchor="ctr"/>
                </a:tc>
                <a:extLst>
                  <a:ext uri="{0D108BD9-81ED-4DB2-BD59-A6C34878D82A}">
                    <a16:rowId xmlns:a16="http://schemas.microsoft.com/office/drawing/2014/main" val="1714161366"/>
                  </a:ext>
                </a:extLst>
              </a:tr>
              <a:tr h="280061">
                <a:tc>
                  <a:txBody>
                    <a:bodyPr/>
                    <a:lstStyle/>
                    <a:p>
                      <a:pPr marL="100965" marR="0" algn="r">
                        <a:lnSpc>
                          <a:spcPct val="115000"/>
                        </a:lnSpc>
                        <a:spcBef>
                          <a:spcPts val="300"/>
                        </a:spcBef>
                        <a:spcAft>
                          <a:spcPts val="300"/>
                        </a:spcAft>
                      </a:pPr>
                      <a:r>
                        <a:rPr lang="en-US" sz="1400" kern="1200" dirty="0">
                          <a:effectLst/>
                        </a:rPr>
                        <a:t>Overall</a:t>
                      </a:r>
                      <a:endParaRPr lang="en-US" sz="1400" b="1" i="0" dirty="0">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53%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17%</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24%</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1,879</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400" i="1" dirty="0"/>
            </a:br>
            <a:r>
              <a:rPr lang="en-US" sz="1800" dirty="0"/>
              <a:t>Win-Back Consumers Purchase Intent Benchmarks by Generation</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40</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E616AC8D-75CA-2F49-844A-708B802D2D1F}"/>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CAD655A-1521-2440-B4B5-ADD7EF3AC3F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4333150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686003636"/>
              </p:ext>
            </p:extLst>
          </p:nvPr>
        </p:nvGraphicFramePr>
        <p:xfrm>
          <a:off x="457200" y="1638300"/>
          <a:ext cx="8298321" cy="2010591"/>
        </p:xfrm>
        <a:graphic>
          <a:graphicData uri="http://schemas.openxmlformats.org/drawingml/2006/table">
            <a:tbl>
              <a:tblPr firstRow="1" firstCol="1" bandRow="1">
                <a:tableStyleId>{0E3FDE45-AF77-4B5C-9715-49D594BDF05E}</a:tableStyleId>
              </a:tblPr>
              <a:tblGrid>
                <a:gridCol w="1899617">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76642">
                <a:tc>
                  <a:txBody>
                    <a:bodyPr/>
                    <a:lstStyle/>
                    <a:p>
                      <a:pPr marL="0" marR="0">
                        <a:lnSpc>
                          <a:spcPct val="95000"/>
                        </a:lnSpc>
                        <a:spcBef>
                          <a:spcPts val="0"/>
                        </a:spcBef>
                        <a:spcAft>
                          <a:spcPts val="0"/>
                        </a:spcAft>
                      </a:pPr>
                      <a:r>
                        <a:rPr lang="en-US" sz="1400" dirty="0">
                          <a:solidFill>
                            <a:schemeClr val="tx1"/>
                          </a:solidFill>
                          <a:effectLst/>
                        </a:rPr>
                        <a:t>Win-Back</a:t>
                      </a:r>
                      <a:br>
                        <a:rPr lang="en-US" sz="1400" dirty="0">
                          <a:solidFill>
                            <a:schemeClr val="tx1"/>
                          </a:solidFill>
                          <a:effectLst/>
                        </a:rPr>
                      </a:br>
                      <a:r>
                        <a:rPr lang="en-US" sz="1400" dirty="0">
                          <a:solidFill>
                            <a:schemeClr val="tx1"/>
                          </a:solidFill>
                          <a:effectLst/>
                        </a:rPr>
                        <a:t>Consumers Only:</a:t>
                      </a:r>
                      <a:br>
                        <a:rPr lang="en-US" sz="1400" dirty="0">
                          <a:solidFill>
                            <a:schemeClr val="tx1"/>
                          </a:solidFill>
                          <a:effectLst/>
                        </a:rPr>
                      </a:b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77983">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212</a:t>
                      </a:r>
                    </a:p>
                  </a:txBody>
                  <a:tcPr marL="0" marR="0" marT="0" marB="0" anchor="ctr"/>
                </a:tc>
                <a:extLst>
                  <a:ext uri="{0D108BD9-81ED-4DB2-BD59-A6C34878D82A}">
                    <a16:rowId xmlns:a16="http://schemas.microsoft.com/office/drawing/2014/main" val="1703545925"/>
                  </a:ext>
                </a:extLst>
              </a:tr>
              <a:tr h="377983">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1,670</a:t>
                      </a:r>
                    </a:p>
                  </a:txBody>
                  <a:tcPr marL="0" marR="0" marT="0" marB="0" anchor="ctr"/>
                </a:tc>
                <a:extLst>
                  <a:ext uri="{0D108BD9-81ED-4DB2-BD59-A6C34878D82A}">
                    <a16:rowId xmlns:a16="http://schemas.microsoft.com/office/drawing/2014/main" val="125025528"/>
                  </a:ext>
                </a:extLst>
              </a:tr>
              <a:tr h="377983">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17%</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23%</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1,882</a:t>
                      </a:r>
                    </a:p>
                  </a:txBody>
                  <a:tcPr marL="0" marR="0" marT="0" marB="0" anchor="ctr"/>
                </a:tc>
                <a:extLst>
                  <a:ext uri="{0D108BD9-81ED-4DB2-BD59-A6C34878D82A}">
                    <a16:rowId xmlns:a16="http://schemas.microsoft.com/office/drawing/2014/main" val="130707493"/>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Win-Back Consumers Purchase Intent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41</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7C591EB5-93C9-3F43-A14F-B822BDC85CB9}"/>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14A3D5A-B6B5-5C41-9AFB-8C0152FAC172}"/>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379020706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3594076016"/>
              </p:ext>
            </p:extLst>
          </p:nvPr>
        </p:nvGraphicFramePr>
        <p:xfrm>
          <a:off x="457200" y="1638300"/>
          <a:ext cx="8608735" cy="1790701"/>
        </p:xfrm>
        <a:graphic>
          <a:graphicData uri="http://schemas.openxmlformats.org/drawingml/2006/table">
            <a:tbl>
              <a:tblPr firstRow="1" firstCol="1" bandRow="1">
                <a:tableStyleId>{0E3FDE45-AF77-4B5C-9715-49D594BDF05E}</a:tableStyleId>
              </a:tblPr>
              <a:tblGrid>
                <a:gridCol w="221003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81389">
                <a:tc>
                  <a:txBody>
                    <a:bodyPr/>
                    <a:lstStyle/>
                    <a:p>
                      <a:pPr marL="0" marR="0">
                        <a:lnSpc>
                          <a:spcPct val="100000"/>
                        </a:lnSpc>
                        <a:spcBef>
                          <a:spcPts val="0"/>
                        </a:spcBef>
                        <a:spcAft>
                          <a:spcPts val="0"/>
                        </a:spcAft>
                      </a:pPr>
                      <a:r>
                        <a:rPr lang="en-US" sz="1400" dirty="0">
                          <a:solidFill>
                            <a:schemeClr val="tx1"/>
                          </a:solidFill>
                          <a:effectLst/>
                        </a:rPr>
                        <a:t>Newly Educated/ Aware</a:t>
                      </a:r>
                      <a:br>
                        <a:rPr lang="en-US" sz="1400" dirty="0">
                          <a:solidFill>
                            <a:schemeClr val="tx1"/>
                          </a:solidFill>
                          <a:effectLst/>
                        </a:rPr>
                      </a:br>
                      <a:r>
                        <a:rPr lang="en-US" sz="1400" dirty="0">
                          <a:solidFill>
                            <a:schemeClr val="tx1"/>
                          </a:solidFill>
                          <a:effectLst/>
                        </a:rPr>
                        <a:t>Non-Customer Only:</a:t>
                      </a:r>
                      <a:br>
                        <a:rPr lang="en-US" sz="1400" dirty="0">
                          <a:solidFill>
                            <a:schemeClr val="tx1"/>
                          </a:solidFill>
                          <a:effectLst/>
                        </a:rPr>
                      </a:br>
                      <a:r>
                        <a:rPr lang="en-US" sz="1400" dirty="0">
                          <a:solidFill>
                            <a:schemeClr val="tx1"/>
                          </a:solidFill>
                          <a:effectLst/>
                        </a:rPr>
                        <a:t>Gender</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03104">
                <a:tc>
                  <a:txBody>
                    <a:bodyPr/>
                    <a:lstStyle/>
                    <a:p>
                      <a:pPr marL="100965" marR="0">
                        <a:lnSpc>
                          <a:spcPct val="115000"/>
                        </a:lnSpc>
                        <a:spcBef>
                          <a:spcPts val="300"/>
                        </a:spcBef>
                        <a:spcAft>
                          <a:spcPts val="300"/>
                        </a:spcAft>
                      </a:pPr>
                      <a:r>
                        <a:rPr lang="en-US" sz="1400" b="0" kern="1200" dirty="0">
                          <a:solidFill>
                            <a:schemeClr val="tx1"/>
                          </a:solidFill>
                          <a:effectLst/>
                        </a:rPr>
                        <a:t>Female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2,126</a:t>
                      </a:r>
                    </a:p>
                  </a:txBody>
                  <a:tcPr marL="0" marR="0" marT="0" marB="0" anchor="ctr"/>
                </a:tc>
                <a:extLst>
                  <a:ext uri="{0D108BD9-81ED-4DB2-BD59-A6C34878D82A}">
                    <a16:rowId xmlns:a16="http://schemas.microsoft.com/office/drawing/2014/main" val="1703545925"/>
                  </a:ext>
                </a:extLst>
              </a:tr>
              <a:tr h="303104">
                <a:tc>
                  <a:txBody>
                    <a:bodyPr/>
                    <a:lstStyle/>
                    <a:p>
                      <a:pPr marL="100965" marR="0">
                        <a:lnSpc>
                          <a:spcPct val="115000"/>
                        </a:lnSpc>
                        <a:spcBef>
                          <a:spcPts val="300"/>
                        </a:spcBef>
                        <a:spcAft>
                          <a:spcPts val="300"/>
                        </a:spcAft>
                      </a:pPr>
                      <a:r>
                        <a:rPr lang="en-US" sz="1400" b="0" kern="1200" dirty="0">
                          <a:solidFill>
                            <a:schemeClr val="tx1"/>
                          </a:solidFill>
                          <a:effectLst/>
                        </a:rPr>
                        <a:t>Male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1,945</a:t>
                      </a:r>
                    </a:p>
                  </a:txBody>
                  <a:tcPr marL="0" marR="0" marT="0" marB="0" anchor="ctr"/>
                </a:tc>
                <a:extLst>
                  <a:ext uri="{0D108BD9-81ED-4DB2-BD59-A6C34878D82A}">
                    <a16:rowId xmlns:a16="http://schemas.microsoft.com/office/drawing/2014/main" val="125025528"/>
                  </a:ext>
                </a:extLst>
              </a:tr>
              <a:tr h="303104">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4,071</a:t>
                      </a:r>
                    </a:p>
                  </a:txBody>
                  <a:tcPr marL="0" marR="0" marT="0" marB="0" anchor="ctr"/>
                </a:tc>
                <a:extLst>
                  <a:ext uri="{0D108BD9-81ED-4DB2-BD59-A6C34878D82A}">
                    <a16:rowId xmlns:a16="http://schemas.microsoft.com/office/drawing/2014/main" val="105601152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Newly Educated/ Aware Non-Customer Purchase Intent Benchmarks by Gender</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42</a:t>
            </a:fld>
            <a:endParaRPr lang="en-US" altLang="en-US" dirty="0"/>
          </a:p>
        </p:txBody>
      </p:sp>
      <p:sp>
        <p:nvSpPr>
          <p:cNvPr id="9" name="Rectangle 8">
            <a:extLst>
              <a:ext uri="{FF2B5EF4-FFF2-40B4-BE49-F238E27FC236}">
                <a16:creationId xmlns:a16="http://schemas.microsoft.com/office/drawing/2014/main" id="{D3970298-CBB9-E44A-9A68-30566E8D1C2E}"/>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413E7914-ADF0-B14E-8764-04FC8A90F7E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EC0AFA4-99D6-F04F-9BB4-8DC687BB5046}"/>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791845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799872876"/>
              </p:ext>
            </p:extLst>
          </p:nvPr>
        </p:nvGraphicFramePr>
        <p:xfrm>
          <a:off x="457200" y="1661647"/>
          <a:ext cx="8608735" cy="2570719"/>
        </p:xfrm>
        <a:graphic>
          <a:graphicData uri="http://schemas.openxmlformats.org/drawingml/2006/table">
            <a:tbl>
              <a:tblPr firstRow="1" firstCol="1" bandRow="1">
                <a:tableStyleId>{0E3FDE45-AF77-4B5C-9715-49D594BDF05E}</a:tableStyleId>
              </a:tblPr>
              <a:tblGrid>
                <a:gridCol w="221003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77051">
                <a:tc>
                  <a:txBody>
                    <a:bodyPr/>
                    <a:lstStyle/>
                    <a:p>
                      <a:pPr marL="0" marR="0">
                        <a:lnSpc>
                          <a:spcPct val="100000"/>
                        </a:lnSpc>
                        <a:spcBef>
                          <a:spcPts val="300"/>
                        </a:spcBef>
                        <a:spcAft>
                          <a:spcPts val="300"/>
                        </a:spcAft>
                      </a:pPr>
                      <a:r>
                        <a:rPr lang="en-US" sz="1400" dirty="0">
                          <a:solidFill>
                            <a:schemeClr val="tx1"/>
                          </a:solidFill>
                          <a:effectLst/>
                        </a:rPr>
                        <a:t>Newly Educated/ Aware</a:t>
                      </a:r>
                      <a:br>
                        <a:rPr lang="en-US" sz="1400" dirty="0">
                          <a:solidFill>
                            <a:schemeClr val="tx1"/>
                          </a:solidFill>
                          <a:effectLst/>
                        </a:rPr>
                      </a:br>
                      <a:r>
                        <a:rPr lang="en-US" sz="1400" dirty="0">
                          <a:solidFill>
                            <a:schemeClr val="tx1"/>
                          </a:solidFill>
                          <a:effectLst/>
                        </a:rPr>
                        <a:t>Non-Customer Only:</a:t>
                      </a:r>
                      <a:br>
                        <a:rPr lang="en-US" sz="1400" dirty="0">
                          <a:solidFill>
                            <a:schemeClr val="tx1"/>
                          </a:solidFill>
                          <a:effectLst/>
                        </a:rPr>
                      </a:br>
                      <a:r>
                        <a:rPr lang="en-US" sz="1400" kern="1200" dirty="0">
                          <a:solidFill>
                            <a:schemeClr val="tx1"/>
                          </a:solidFill>
                          <a:effectLst/>
                        </a:rPr>
                        <a:t>Generation</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282278">
                <a:tc>
                  <a:txBody>
                    <a:bodyPr/>
                    <a:lstStyle/>
                    <a:p>
                      <a:pPr marL="100965" marR="0">
                        <a:lnSpc>
                          <a:spcPct val="115000"/>
                        </a:lnSpc>
                        <a:spcBef>
                          <a:spcPts val="300"/>
                        </a:spcBef>
                        <a:spcAft>
                          <a:spcPts val="300"/>
                        </a:spcAft>
                      </a:pPr>
                      <a:r>
                        <a:rPr lang="en-US" sz="1400" b="0" kern="1200" dirty="0">
                          <a:solidFill>
                            <a:schemeClr val="tx1"/>
                          </a:solidFill>
                          <a:effectLst/>
                        </a:rPr>
                        <a:t>Generation Z</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a:t>
                      </a:r>
                    </a:p>
                  </a:txBody>
                  <a:tcPr marL="0" marR="0" marT="0" marB="0" anchor="ctr"/>
                </a:tc>
                <a:tc>
                  <a:txBody>
                    <a:bodyPr/>
                    <a:lstStyle/>
                    <a:p>
                      <a:pPr algn="r" fontAlgn="ctr"/>
                      <a:r>
                        <a:rPr lang="en-US" sz="1400" b="0" i="0" u="none" strike="noStrike" dirty="0">
                          <a:solidFill>
                            <a:schemeClr val="tx1"/>
                          </a:solidFill>
                          <a:effectLst/>
                          <a:latin typeface="Arial" panose="020B0604020202020204" pitchFamily="34" charset="0"/>
                        </a:rPr>
                        <a:t>0</a:t>
                      </a:r>
                    </a:p>
                  </a:txBody>
                  <a:tcPr marL="0" marR="0" marT="0" marB="0" anchor="ctr"/>
                </a:tc>
                <a:extLst>
                  <a:ext uri="{0D108BD9-81ED-4DB2-BD59-A6C34878D82A}">
                    <a16:rowId xmlns:a16="http://schemas.microsoft.com/office/drawing/2014/main" val="1703545925"/>
                  </a:ext>
                </a:extLst>
              </a:tr>
              <a:tr h="282278">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solidFill>
                            <a:schemeClr val="tx1"/>
                          </a:solidFill>
                          <a:effectLst/>
                        </a:rPr>
                        <a:t>Millennials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1,938</a:t>
                      </a:r>
                    </a:p>
                  </a:txBody>
                  <a:tcPr marL="0" marR="0" marT="0" marB="0" anchor="ctr"/>
                </a:tc>
                <a:extLst>
                  <a:ext uri="{0D108BD9-81ED-4DB2-BD59-A6C34878D82A}">
                    <a16:rowId xmlns:a16="http://schemas.microsoft.com/office/drawing/2014/main" val="125025528"/>
                  </a:ext>
                </a:extLst>
              </a:tr>
              <a:tr h="282278">
                <a:tc>
                  <a:txBody>
                    <a:bodyPr/>
                    <a:lstStyle/>
                    <a:p>
                      <a:pPr marL="100965" marR="0">
                        <a:lnSpc>
                          <a:spcPct val="115000"/>
                        </a:lnSpc>
                        <a:spcBef>
                          <a:spcPts val="300"/>
                        </a:spcBef>
                        <a:spcAft>
                          <a:spcPts val="300"/>
                        </a:spcAft>
                      </a:pPr>
                      <a:r>
                        <a:rPr lang="en-US" sz="1400" b="0" kern="1200" dirty="0">
                          <a:solidFill>
                            <a:schemeClr val="tx1"/>
                          </a:solidFill>
                          <a:effectLst/>
                        </a:rPr>
                        <a:t>Generation X</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1,075</a:t>
                      </a:r>
                    </a:p>
                  </a:txBody>
                  <a:tcPr marL="0" marR="0" marT="0" marB="0" anchor="ctr"/>
                </a:tc>
                <a:extLst>
                  <a:ext uri="{0D108BD9-81ED-4DB2-BD59-A6C34878D82A}">
                    <a16:rowId xmlns:a16="http://schemas.microsoft.com/office/drawing/2014/main" val="2016817373"/>
                  </a:ext>
                </a:extLst>
              </a:tr>
              <a:tr h="282278">
                <a:tc>
                  <a:txBody>
                    <a:bodyPr/>
                    <a:lstStyle/>
                    <a:p>
                      <a:pPr marL="100965" marR="0">
                        <a:lnSpc>
                          <a:spcPct val="115000"/>
                        </a:lnSpc>
                        <a:spcBef>
                          <a:spcPts val="300"/>
                        </a:spcBef>
                        <a:spcAft>
                          <a:spcPts val="300"/>
                        </a:spcAft>
                      </a:pPr>
                      <a:r>
                        <a:rPr lang="en-US" sz="1400" b="0" kern="1200" dirty="0">
                          <a:solidFill>
                            <a:schemeClr val="tx1"/>
                          </a:solidFill>
                          <a:effectLst/>
                        </a:rPr>
                        <a:t>Baby Boomers</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32%</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16%</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978</a:t>
                      </a:r>
                    </a:p>
                  </a:txBody>
                  <a:tcPr marL="0" marR="0" marT="0" marB="0" anchor="ctr"/>
                </a:tc>
                <a:extLst>
                  <a:ext uri="{0D108BD9-81ED-4DB2-BD59-A6C34878D82A}">
                    <a16:rowId xmlns:a16="http://schemas.microsoft.com/office/drawing/2014/main" val="601060180"/>
                  </a:ext>
                </a:extLst>
              </a:tr>
              <a:tr h="282278">
                <a:tc>
                  <a:txBody>
                    <a:bodyPr/>
                    <a:lstStyle/>
                    <a:p>
                      <a:pPr marL="100965" marR="0">
                        <a:lnSpc>
                          <a:spcPct val="115000"/>
                        </a:lnSpc>
                        <a:spcBef>
                          <a:spcPts val="300"/>
                        </a:spcBef>
                        <a:spcAft>
                          <a:spcPts val="300"/>
                        </a:spcAft>
                      </a:pPr>
                      <a:r>
                        <a:rPr lang="en-US" sz="1400" b="0" kern="1200" dirty="0">
                          <a:solidFill>
                            <a:schemeClr val="tx1"/>
                          </a:solidFill>
                          <a:effectLst/>
                        </a:rPr>
                        <a:t>Silent Generation</a:t>
                      </a:r>
                      <a:endParaRPr lang="en-US" sz="1400" b="0"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65%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11%</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92</a:t>
                      </a:r>
                    </a:p>
                  </a:txBody>
                  <a:tcPr marL="0" marR="0" marT="0" marB="0" anchor="ctr"/>
                </a:tc>
                <a:extLst>
                  <a:ext uri="{0D108BD9-81ED-4DB2-BD59-A6C34878D82A}">
                    <a16:rowId xmlns:a16="http://schemas.microsoft.com/office/drawing/2014/main" val="1714161366"/>
                  </a:ext>
                </a:extLst>
              </a:tr>
              <a:tr h="282278">
                <a:tc>
                  <a:txBody>
                    <a:bodyPr/>
                    <a:lstStyle/>
                    <a:p>
                      <a:pPr marL="100965" marR="0" algn="r">
                        <a:lnSpc>
                          <a:spcPct val="115000"/>
                        </a:lnSpc>
                        <a:spcBef>
                          <a:spcPts val="300"/>
                        </a:spcBef>
                        <a:spcAft>
                          <a:spcPts val="300"/>
                        </a:spcAft>
                      </a:pPr>
                      <a:r>
                        <a:rPr lang="en-US" sz="1400" kern="1200" dirty="0">
                          <a:solidFill>
                            <a:schemeClr val="tx1"/>
                          </a:solidFill>
                          <a:effectLst/>
                        </a:rPr>
                        <a:t>Overall</a:t>
                      </a:r>
                      <a:endParaRPr lang="en-US" sz="1400" b="1" i="0" dirty="0">
                        <a:solidFill>
                          <a:schemeClr val="tx1"/>
                        </a:solidFill>
                        <a:effectLst/>
                        <a:latin typeface="+mn-lt"/>
                        <a:ea typeface="Yu Mincho" panose="02020400000000000000" pitchFamily="18" charset="-128"/>
                        <a:cs typeface="Arial Narrow" panose="020B0604020202020204" pitchFamily="34"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4,084</a:t>
                      </a:r>
                    </a:p>
                  </a:txBody>
                  <a:tcPr marL="0" marR="0" marT="0" marB="0" anchor="ctr"/>
                </a:tc>
                <a:extLst>
                  <a:ext uri="{0D108BD9-81ED-4DB2-BD59-A6C34878D82A}">
                    <a16:rowId xmlns:a16="http://schemas.microsoft.com/office/drawing/2014/main" val="824657430"/>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rmAutofit fontScale="90000"/>
          </a:bodyPr>
          <a:lstStyle/>
          <a:p>
            <a:r>
              <a:rPr lang="en-US" sz="1800" i="1" dirty="0"/>
              <a:t>Impact: Loyalty</a:t>
            </a:r>
            <a:br>
              <a:rPr lang="en-US" dirty="0"/>
            </a:br>
            <a:r>
              <a:rPr lang="en-US" sz="2200" dirty="0"/>
              <a:t>Newly Educated/ Aware Non-Customer Purchase Intent Benchmarks by Generation</a:t>
            </a:r>
            <a:endParaRPr lang="en-US"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43</a:t>
            </a:fld>
            <a:endParaRPr lang="en-US" altLang="en-US" dirty="0"/>
          </a:p>
        </p:txBody>
      </p:sp>
      <p:sp>
        <p:nvSpPr>
          <p:cNvPr id="9" name="Rectangle 8">
            <a:extLst>
              <a:ext uri="{FF2B5EF4-FFF2-40B4-BE49-F238E27FC236}">
                <a16:creationId xmlns:a16="http://schemas.microsoft.com/office/drawing/2014/main" id="{BD1DD507-14CE-2443-8209-0D16FAA5E8C1}"/>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BAC30D00-6459-8C42-BF84-F3601148E5B7}"/>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765AD5F-9622-6D4E-A7C5-3FE4C4AD54A5}"/>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14330627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2080079163"/>
              </p:ext>
            </p:extLst>
          </p:nvPr>
        </p:nvGraphicFramePr>
        <p:xfrm>
          <a:off x="457200" y="1638301"/>
          <a:ext cx="8608735" cy="1790700"/>
        </p:xfrm>
        <a:graphic>
          <a:graphicData uri="http://schemas.openxmlformats.org/drawingml/2006/table">
            <a:tbl>
              <a:tblPr firstRow="1" firstCol="1" bandRow="1">
                <a:tableStyleId>{0E3FDE45-AF77-4B5C-9715-49D594BDF05E}</a:tableStyleId>
              </a:tblPr>
              <a:tblGrid>
                <a:gridCol w="2210031">
                  <a:extLst>
                    <a:ext uri="{9D8B030D-6E8A-4147-A177-3AD203B41FA5}">
                      <a16:colId xmlns:a16="http://schemas.microsoft.com/office/drawing/2014/main" val="3107546911"/>
                    </a:ext>
                  </a:extLst>
                </a:gridCol>
                <a:gridCol w="843089">
                  <a:extLst>
                    <a:ext uri="{9D8B030D-6E8A-4147-A177-3AD203B41FA5}">
                      <a16:colId xmlns:a16="http://schemas.microsoft.com/office/drawing/2014/main" val="4192576677"/>
                    </a:ext>
                  </a:extLst>
                </a:gridCol>
                <a:gridCol w="555943">
                  <a:extLst>
                    <a:ext uri="{9D8B030D-6E8A-4147-A177-3AD203B41FA5}">
                      <a16:colId xmlns:a16="http://schemas.microsoft.com/office/drawing/2014/main" val="1381188586"/>
                    </a:ext>
                  </a:extLst>
                </a:gridCol>
                <a:gridCol w="659130">
                  <a:extLst>
                    <a:ext uri="{9D8B030D-6E8A-4147-A177-3AD203B41FA5}">
                      <a16:colId xmlns:a16="http://schemas.microsoft.com/office/drawing/2014/main" val="1594917714"/>
                    </a:ext>
                  </a:extLst>
                </a:gridCol>
                <a:gridCol w="741680">
                  <a:extLst>
                    <a:ext uri="{9D8B030D-6E8A-4147-A177-3AD203B41FA5}">
                      <a16:colId xmlns:a16="http://schemas.microsoft.com/office/drawing/2014/main" val="3455918456"/>
                    </a:ext>
                  </a:extLst>
                </a:gridCol>
                <a:gridCol w="786384">
                  <a:extLst>
                    <a:ext uri="{9D8B030D-6E8A-4147-A177-3AD203B41FA5}">
                      <a16:colId xmlns:a16="http://schemas.microsoft.com/office/drawing/2014/main" val="2531108802"/>
                    </a:ext>
                  </a:extLst>
                </a:gridCol>
                <a:gridCol w="786384">
                  <a:extLst>
                    <a:ext uri="{9D8B030D-6E8A-4147-A177-3AD203B41FA5}">
                      <a16:colId xmlns:a16="http://schemas.microsoft.com/office/drawing/2014/main" val="4134195619"/>
                    </a:ext>
                  </a:extLst>
                </a:gridCol>
                <a:gridCol w="843089">
                  <a:extLst>
                    <a:ext uri="{9D8B030D-6E8A-4147-A177-3AD203B41FA5}">
                      <a16:colId xmlns:a16="http://schemas.microsoft.com/office/drawing/2014/main" val="3111527695"/>
                    </a:ext>
                  </a:extLst>
                </a:gridCol>
                <a:gridCol w="1183005">
                  <a:extLst>
                    <a:ext uri="{9D8B030D-6E8A-4147-A177-3AD203B41FA5}">
                      <a16:colId xmlns:a16="http://schemas.microsoft.com/office/drawing/2014/main" val="643833829"/>
                    </a:ext>
                  </a:extLst>
                </a:gridCol>
              </a:tblGrid>
              <a:tr h="859410">
                <a:tc>
                  <a:txBody>
                    <a:bodyPr/>
                    <a:lstStyle/>
                    <a:p>
                      <a:pPr marL="0" marR="0">
                        <a:lnSpc>
                          <a:spcPct val="95000"/>
                        </a:lnSpc>
                        <a:spcBef>
                          <a:spcPts val="0"/>
                        </a:spcBef>
                        <a:spcAft>
                          <a:spcPts val="0"/>
                        </a:spcAft>
                      </a:pPr>
                      <a:r>
                        <a:rPr lang="en-US" sz="1400" dirty="0">
                          <a:solidFill>
                            <a:schemeClr val="tx1"/>
                          </a:solidFill>
                          <a:effectLst/>
                        </a:rPr>
                        <a:t>Newly Educated/ Aware</a:t>
                      </a:r>
                      <a:br>
                        <a:rPr lang="en-US" sz="1400" dirty="0">
                          <a:solidFill>
                            <a:schemeClr val="tx1"/>
                          </a:solidFill>
                          <a:effectLst/>
                        </a:rPr>
                      </a:br>
                      <a:r>
                        <a:rPr lang="en-US" sz="1400" dirty="0">
                          <a:solidFill>
                            <a:schemeClr val="tx1"/>
                          </a:solidFill>
                          <a:effectLst/>
                        </a:rPr>
                        <a:t>Non-Customer Only:</a:t>
                      </a:r>
                      <a:br>
                        <a:rPr lang="en-US" sz="1400" dirty="0">
                          <a:solidFill>
                            <a:schemeClr val="tx1"/>
                          </a:solidFill>
                          <a:effectLst/>
                        </a:rPr>
                      </a:br>
                      <a:r>
                        <a:rPr lang="en-US" sz="1400" dirty="0">
                          <a:solidFill>
                            <a:schemeClr val="tx1"/>
                          </a:solidFill>
                          <a:effectLst/>
                        </a:rPr>
                        <a:t>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 % Top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Neutral</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Prob.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dirty="0">
                          <a:solidFill>
                            <a:schemeClr val="tx1"/>
                          </a:solidFill>
                          <a:effectLst/>
                        </a:rPr>
                        <a:t>%</a:t>
                      </a:r>
                      <a:br>
                        <a:rPr lang="en-US" sz="1200" b="1" dirty="0">
                          <a:solidFill>
                            <a:schemeClr val="tx1"/>
                          </a:solidFill>
                          <a:effectLst/>
                        </a:rPr>
                      </a:br>
                      <a:r>
                        <a:rPr lang="en-US" sz="1200" b="1" dirty="0">
                          <a:solidFill>
                            <a:schemeClr val="tx1"/>
                          </a:solidFill>
                          <a:effectLst/>
                        </a:rPr>
                        <a:t>Def. </a:t>
                      </a:r>
                      <a:br>
                        <a:rPr lang="en-US" sz="1200" b="1" dirty="0">
                          <a:solidFill>
                            <a:schemeClr val="tx1"/>
                          </a:solidFill>
                          <a:effectLst/>
                        </a:rPr>
                      </a:br>
                      <a:r>
                        <a:rPr lang="en-US" sz="1200" b="1" dirty="0">
                          <a:solidFill>
                            <a:schemeClr val="tx1"/>
                          </a:solidFill>
                          <a:effectLst/>
                        </a:rPr>
                        <a:t>Will Not</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200" b="1" kern="1200" dirty="0">
                          <a:solidFill>
                            <a:schemeClr val="tx1"/>
                          </a:solidFill>
                          <a:effectLst/>
                        </a:rPr>
                        <a:t>%</a:t>
                      </a:r>
                      <a:br>
                        <a:rPr lang="en-US" sz="1200" b="1" kern="1200" dirty="0">
                          <a:solidFill>
                            <a:schemeClr val="tx1"/>
                          </a:solidFill>
                          <a:effectLst/>
                        </a:rPr>
                      </a:br>
                      <a:r>
                        <a:rPr lang="en-US" sz="1200" b="1" kern="1200" dirty="0">
                          <a:solidFill>
                            <a:schemeClr val="tx1"/>
                          </a:solidFill>
                          <a:effectLst/>
                        </a:rPr>
                        <a:t>Bottom </a:t>
                      </a:r>
                      <a:br>
                        <a:rPr lang="en-US" sz="1200" b="1" kern="1200" dirty="0">
                          <a:solidFill>
                            <a:schemeClr val="tx1"/>
                          </a:solidFill>
                          <a:effectLst/>
                        </a:rPr>
                      </a:br>
                      <a:r>
                        <a:rPr lang="en-US" sz="1200" b="1" kern="1200" dirty="0">
                          <a:solidFill>
                            <a:schemeClr val="tx1"/>
                          </a:solidFill>
                          <a:effectLst/>
                        </a:rPr>
                        <a:t>Two Box</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200" b="1" dirty="0">
                          <a:solidFill>
                            <a:schemeClr val="tx1"/>
                          </a:solidFill>
                          <a:effectLst/>
                        </a:rPr>
                        <a:t>No. of</a:t>
                      </a:r>
                      <a:br>
                        <a:rPr lang="en-US" sz="1200" b="1" dirty="0">
                          <a:solidFill>
                            <a:schemeClr val="tx1"/>
                          </a:solidFill>
                          <a:effectLst/>
                        </a:rPr>
                      </a:br>
                      <a:r>
                        <a:rPr lang="en-US" sz="1200" b="1" dirty="0">
                          <a:solidFill>
                            <a:schemeClr val="tx1"/>
                          </a:solidFill>
                          <a:effectLst/>
                        </a:rPr>
                        <a:t>Respondents</a:t>
                      </a:r>
                      <a:endParaRPr lang="en-US" sz="1200" b="1" i="0" dirty="0">
                        <a:solidFill>
                          <a:schemeClr val="tx1"/>
                        </a:solidFill>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310430">
                <a:tc>
                  <a:txBody>
                    <a:bodyPr/>
                    <a:lstStyle/>
                    <a:p>
                      <a:pPr marL="100965" marR="0">
                        <a:lnSpc>
                          <a:spcPct val="115000"/>
                        </a:lnSpc>
                        <a:spcBef>
                          <a:spcPts val="300"/>
                        </a:spcBef>
                        <a:spcAft>
                          <a:spcPts val="300"/>
                        </a:spcAft>
                      </a:pPr>
                      <a:r>
                        <a:rPr lang="en-US" sz="1400" b="0" kern="1200" dirty="0">
                          <a:solidFill>
                            <a:schemeClr val="tx1"/>
                          </a:solidFill>
                          <a:effectLst/>
                        </a:rPr>
                        <a:t>Off-Premise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73%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9%</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3,766</a:t>
                      </a:r>
                    </a:p>
                  </a:txBody>
                  <a:tcPr marL="0" marR="0" marT="0" marB="0" anchor="ctr"/>
                </a:tc>
                <a:extLst>
                  <a:ext uri="{0D108BD9-81ED-4DB2-BD59-A6C34878D82A}">
                    <a16:rowId xmlns:a16="http://schemas.microsoft.com/office/drawing/2014/main" val="1703545925"/>
                  </a:ext>
                </a:extLst>
              </a:tr>
              <a:tr h="310430">
                <a:tc>
                  <a:txBody>
                    <a:bodyPr/>
                    <a:lstStyle/>
                    <a:p>
                      <a:pPr marL="100965" marR="0">
                        <a:lnSpc>
                          <a:spcPct val="115000"/>
                        </a:lnSpc>
                        <a:spcBef>
                          <a:spcPts val="300"/>
                        </a:spcBef>
                        <a:spcAft>
                          <a:spcPts val="300"/>
                        </a:spcAft>
                      </a:pPr>
                      <a:r>
                        <a:rPr lang="en-US" sz="1400" b="0" kern="1200" dirty="0">
                          <a:solidFill>
                            <a:schemeClr val="tx1"/>
                          </a:solidFill>
                          <a:effectLst/>
                        </a:rPr>
                        <a:t>On-Premise</a:t>
                      </a:r>
                      <a:endParaRPr lang="en-US" sz="1400" b="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58%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25%</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24%</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18%</a:t>
                      </a:r>
                    </a:p>
                  </a:txBody>
                  <a:tcPr marL="0" marR="0" marT="0" marB="0" anchor="ctr"/>
                </a:tc>
                <a:tc>
                  <a:txBody>
                    <a:bodyPr/>
                    <a:lstStyle/>
                    <a:p>
                      <a:pPr algn="r" fontAlgn="ctr"/>
                      <a:r>
                        <a:rPr lang="en-US" sz="1400" b="0" i="0" u="none" strike="noStrike">
                          <a:solidFill>
                            <a:schemeClr val="tx1"/>
                          </a:solidFill>
                          <a:effectLst/>
                          <a:latin typeface="Arial" panose="020B0604020202020204" pitchFamily="34" charset="0"/>
                        </a:rPr>
                        <a:t>398</a:t>
                      </a:r>
                    </a:p>
                  </a:txBody>
                  <a:tcPr marL="0" marR="0" marT="0" marB="0" anchor="ctr"/>
                </a:tc>
                <a:extLst>
                  <a:ext uri="{0D108BD9-81ED-4DB2-BD59-A6C34878D82A}">
                    <a16:rowId xmlns:a16="http://schemas.microsoft.com/office/drawing/2014/main" val="125025528"/>
                  </a:ext>
                </a:extLst>
              </a:tr>
              <a:tr h="310430">
                <a:tc>
                  <a:txBody>
                    <a:bodyPr/>
                    <a:lstStyle/>
                    <a:p>
                      <a:pPr marL="100965" marR="0" lvl="0" indent="0" algn="r" defTabSz="914400" rtl="0" eaLnBrk="1" fontAlgn="auto" latinLnBrk="0" hangingPunct="1">
                        <a:lnSpc>
                          <a:spcPct val="115000"/>
                        </a:lnSpc>
                        <a:spcBef>
                          <a:spcPts val="300"/>
                        </a:spcBef>
                        <a:spcAft>
                          <a:spcPts val="300"/>
                        </a:spcAft>
                        <a:buClrTx/>
                        <a:buSzTx/>
                        <a:buFontTx/>
                        <a:buNone/>
                        <a:tabLst/>
                        <a:defRPr/>
                      </a:pPr>
                      <a:r>
                        <a:rPr lang="en-US" sz="1400" kern="1200" dirty="0">
                          <a:solidFill>
                            <a:schemeClr val="tx1"/>
                          </a:solidFill>
                          <a:effectLst/>
                        </a:rPr>
                        <a:t>All Nightlife</a:t>
                      </a:r>
                      <a:endParaRPr lang="en-US" sz="1400" b="1"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71%</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33%</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19%</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6%</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4%</a:t>
                      </a:r>
                    </a:p>
                  </a:txBody>
                  <a:tcPr marL="0" marR="0" marT="0" marB="0" anchor="ctr"/>
                </a:tc>
                <a:tc>
                  <a:txBody>
                    <a:bodyPr/>
                    <a:lstStyle/>
                    <a:p>
                      <a:pPr algn="r" fontAlgn="ctr"/>
                      <a:r>
                        <a:rPr lang="en-US" sz="1400" b="1" i="0" u="none" strike="noStrike">
                          <a:solidFill>
                            <a:schemeClr val="tx1"/>
                          </a:solidFill>
                          <a:effectLst/>
                          <a:latin typeface="Arial" panose="020B0604020202020204" pitchFamily="34" charset="0"/>
                        </a:rPr>
                        <a:t>10%</a:t>
                      </a:r>
                    </a:p>
                  </a:txBody>
                  <a:tcPr marL="0" marR="0" marT="0" marB="0" anchor="ctr"/>
                </a:tc>
                <a:tc>
                  <a:txBody>
                    <a:bodyPr/>
                    <a:lstStyle/>
                    <a:p>
                      <a:pPr algn="r" fontAlgn="ctr"/>
                      <a:r>
                        <a:rPr lang="en-US" sz="1400" b="1" i="0" u="none" strike="noStrike" dirty="0">
                          <a:solidFill>
                            <a:schemeClr val="tx1"/>
                          </a:solidFill>
                          <a:effectLst/>
                          <a:latin typeface="Arial" panose="020B0604020202020204" pitchFamily="34" charset="0"/>
                        </a:rPr>
                        <a:t>4,164</a:t>
                      </a:r>
                    </a:p>
                  </a:txBody>
                  <a:tcPr marL="0" marR="0" marT="0" marB="0" anchor="ctr"/>
                </a:tc>
                <a:extLst>
                  <a:ext uri="{0D108BD9-81ED-4DB2-BD59-A6C34878D82A}">
                    <a16:rowId xmlns:a16="http://schemas.microsoft.com/office/drawing/2014/main" val="4067074257"/>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a:xfrm>
            <a:off x="457200" y="290251"/>
            <a:ext cx="6933898" cy="697357"/>
          </a:xfrm>
        </p:spPr>
        <p:txBody>
          <a:bodyPr>
            <a:noAutofit/>
          </a:bodyPr>
          <a:lstStyle/>
          <a:p>
            <a:r>
              <a:rPr lang="en-US" sz="1400" i="1" dirty="0"/>
              <a:t>Impact: Loyalty</a:t>
            </a:r>
            <a:br>
              <a:rPr lang="en-US" sz="1600" dirty="0"/>
            </a:br>
            <a:r>
              <a:rPr lang="en-US" sz="1800" dirty="0"/>
              <a:t>Newly Educated/ Aware Non-Customer Purchase Intent Benchmarks by Nightlife</a:t>
            </a:r>
            <a:endParaRPr lang="en-US" sz="1600" dirty="0"/>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44</a:t>
            </a:fld>
            <a:endParaRPr lang="en-US" altLang="en-US" dirty="0"/>
          </a:p>
        </p:txBody>
      </p:sp>
      <p:sp>
        <p:nvSpPr>
          <p:cNvPr id="9" name="Rectangle 8">
            <a:extLst>
              <a:ext uri="{FF2B5EF4-FFF2-40B4-BE49-F238E27FC236}">
                <a16:creationId xmlns:a16="http://schemas.microsoft.com/office/drawing/2014/main" id="{1C3EAF62-D9C0-404C-B36E-64B185749D15}"/>
              </a:ext>
            </a:extLst>
          </p:cNvPr>
          <p:cNvSpPr/>
          <p:nvPr/>
        </p:nvSpPr>
        <p:spPr bwMode="auto">
          <a:xfrm>
            <a:off x="0" y="5788003"/>
            <a:ext cx="9144000" cy="400110"/>
          </a:xfrm>
          <a:prstGeom prst="rect">
            <a:avLst/>
          </a:prstGeom>
          <a:solidFill>
            <a:srgbClr val="63AC3B"/>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r>
              <a:rPr lang="en-US" sz="1400" i="1" dirty="0">
                <a:solidFill>
                  <a:schemeClr val="bg1"/>
                </a:solidFill>
                <a:latin typeface="Arial" panose="020B0604020202020204" pitchFamily="34" charset="0"/>
                <a:cs typeface="Arial" panose="020B0604020202020204" pitchFamily="34" charset="0"/>
              </a:rPr>
              <a:t>Purchase Intent: “How likely are you to purchase [BRAND] the next time you are shopping for [CATEGORY]?”</a:t>
            </a:r>
            <a:endParaRPr kumimoji="0" lang="en-US" sz="1400" b="0" i="1" u="none" strike="noStrike" cap="none" normalizeH="0" baseline="0" dirty="0">
              <a:ln>
                <a:noFill/>
              </a:ln>
              <a:solidFill>
                <a:schemeClr val="bg1"/>
              </a:solidFill>
              <a:effectLst/>
              <a:latin typeface="Arial" panose="020B0604020202020204" pitchFamily="34" charset="0"/>
              <a:cs typeface="Arial" panose="020B0604020202020204" pitchFamily="34" charset="0"/>
              <a:sym typeface="Gill Sans" charset="0"/>
            </a:endParaRPr>
          </a:p>
        </p:txBody>
      </p:sp>
      <p:sp>
        <p:nvSpPr>
          <p:cNvPr id="10" name="TextBox 9">
            <a:extLst>
              <a:ext uri="{FF2B5EF4-FFF2-40B4-BE49-F238E27FC236}">
                <a16:creationId xmlns:a16="http://schemas.microsoft.com/office/drawing/2014/main" id="{0CD1964A-29A1-E74E-ADF6-B571577E39D2}"/>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Impact Index</a:t>
            </a:r>
            <a:endParaRPr lang="en-US" sz="1100" i="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0723112-3E0F-0848-82B5-CAAEF514C7E3}"/>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35257567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Experiential Marketing Benchmarks</a:t>
            </a:r>
          </a:p>
        </p:txBody>
      </p:sp>
      <p:sp>
        <p:nvSpPr>
          <p:cNvPr id="6" name="Text Placeholder 5"/>
          <p:cNvSpPr>
            <a:spLocks noGrp="1"/>
          </p:cNvSpPr>
          <p:nvPr>
            <p:ph type="body" idx="1"/>
          </p:nvPr>
        </p:nvSpPr>
        <p:spPr/>
        <p:txBody>
          <a:bodyPr/>
          <a:lstStyle/>
          <a:p>
            <a:r>
              <a:rPr lang="en-US" dirty="0"/>
              <a:t>Return-on-Investment (ROI)</a:t>
            </a:r>
          </a:p>
        </p:txBody>
      </p:sp>
      <p:pic>
        <p:nvPicPr>
          <p:cNvPr id="1028" name="Picture 4" descr="Woman Walking in the Street during Night Time">
            <a:extLst>
              <a:ext uri="{FF2B5EF4-FFF2-40B4-BE49-F238E27FC236}">
                <a16:creationId xmlns:a16="http://schemas.microsoft.com/office/drawing/2014/main" id="{6D6FD5AA-EAE5-440C-A080-1695EB42F4E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251" b="21272"/>
          <a:stretch/>
        </p:blipFill>
        <p:spPr bwMode="auto">
          <a:xfrm>
            <a:off x="0" y="111806"/>
            <a:ext cx="9144000" cy="40018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48300B5-FE79-45E2-BD3B-D038CBE46A2C}"/>
              </a:ext>
            </a:extLst>
          </p:cNvPr>
          <p:cNvSpPr txBox="1"/>
          <p:nvPr/>
        </p:nvSpPr>
        <p:spPr>
          <a:xfrm>
            <a:off x="6087291" y="3495388"/>
            <a:ext cx="3056709" cy="334167"/>
          </a:xfrm>
          <a:prstGeom prst="rect">
            <a:avLst/>
          </a:prstGeom>
          <a:solidFill>
            <a:schemeClr val="bg1">
              <a:alpha val="70000"/>
            </a:schemeClr>
          </a:solidFill>
        </p:spPr>
        <p:txBody>
          <a:bodyPr wrap="none" rtlCol="0" anchor="ctr">
            <a:noAutofit/>
          </a:bodyPr>
          <a:lstStyle/>
          <a:p>
            <a:pPr algn="l"/>
            <a:r>
              <a:rPr lang="en-US" sz="1000" b="1" dirty="0">
                <a:solidFill>
                  <a:schemeClr val="tx1">
                    <a:lumMod val="75000"/>
                    <a:lumOff val="25000"/>
                  </a:schemeClr>
                </a:solidFill>
                <a:latin typeface="Arial" panose="020B0604020202020204" pitchFamily="34" charset="0"/>
                <a:cs typeface="Arial" panose="020B0604020202020204" pitchFamily="34" charset="0"/>
              </a:rPr>
              <a:t>Ref:</a:t>
            </a:r>
            <a:r>
              <a:rPr lang="en-US" sz="1000" dirty="0">
                <a:solidFill>
                  <a:schemeClr val="tx1">
                    <a:lumMod val="75000"/>
                    <a:lumOff val="25000"/>
                  </a:schemeClr>
                </a:solidFill>
                <a:latin typeface="Arial" panose="020B0604020202020204" pitchFamily="34" charset="0"/>
                <a:cs typeface="Arial" panose="020B0604020202020204" pitchFamily="34" charset="0"/>
              </a:rPr>
              <a:t> Aleksandar </a:t>
            </a:r>
            <a:r>
              <a:rPr lang="en-US" sz="1000" dirty="0" err="1">
                <a:solidFill>
                  <a:schemeClr val="tx1">
                    <a:lumMod val="75000"/>
                    <a:lumOff val="25000"/>
                  </a:schemeClr>
                </a:solidFill>
                <a:latin typeface="Arial" panose="020B0604020202020204" pitchFamily="34" charset="0"/>
                <a:cs typeface="Arial" panose="020B0604020202020204" pitchFamily="34" charset="0"/>
              </a:rPr>
              <a:t>Pasaric</a:t>
            </a:r>
            <a:r>
              <a:rPr lang="en-US" sz="1000" dirty="0">
                <a:solidFill>
                  <a:schemeClr val="tx1">
                    <a:lumMod val="75000"/>
                    <a:lumOff val="25000"/>
                  </a:schemeClr>
                </a:solidFill>
                <a:latin typeface="Arial" panose="020B0604020202020204" pitchFamily="34" charset="0"/>
                <a:cs typeface="Arial" panose="020B0604020202020204" pitchFamily="34" charset="0"/>
              </a:rPr>
              <a:t>; pexels.com/@</a:t>
            </a:r>
            <a:r>
              <a:rPr lang="en-US" sz="1000" dirty="0" err="1">
                <a:solidFill>
                  <a:schemeClr val="tx1">
                    <a:lumMod val="75000"/>
                    <a:lumOff val="25000"/>
                  </a:schemeClr>
                </a:solidFill>
                <a:latin typeface="Arial" panose="020B0604020202020204" pitchFamily="34" charset="0"/>
                <a:cs typeface="Arial" panose="020B0604020202020204" pitchFamily="34" charset="0"/>
              </a:rPr>
              <a:t>apasaric</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2974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4">
            <a:extLst>
              <a:ext uri="{FF2B5EF4-FFF2-40B4-BE49-F238E27FC236}">
                <a16:creationId xmlns:a16="http://schemas.microsoft.com/office/drawing/2014/main" id="{2F535300-1013-CA4F-B8F1-77FD181FEB8B}"/>
              </a:ext>
            </a:extLst>
          </p:cNvPr>
          <p:cNvGraphicFramePr>
            <a:graphicFrameLocks noGrp="1"/>
          </p:cNvGraphicFramePr>
          <p:nvPr>
            <p:ph idx="1"/>
            <p:extLst>
              <p:ext uri="{D42A27DB-BD31-4B8C-83A1-F6EECF244321}">
                <p14:modId xmlns:p14="http://schemas.microsoft.com/office/powerpoint/2010/main" val="1733088436"/>
              </p:ext>
            </p:extLst>
          </p:nvPr>
        </p:nvGraphicFramePr>
        <p:xfrm>
          <a:off x="457200" y="1638299"/>
          <a:ext cx="8245795" cy="2248026"/>
        </p:xfrm>
        <a:graphic>
          <a:graphicData uri="http://schemas.openxmlformats.org/drawingml/2006/table">
            <a:tbl>
              <a:tblPr firstRow="1" firstCol="1" bandRow="1">
                <a:tableStyleId>{0E3FDE45-AF77-4B5C-9715-49D594BDF05E}</a:tableStyleId>
              </a:tblPr>
              <a:tblGrid>
                <a:gridCol w="2544838">
                  <a:extLst>
                    <a:ext uri="{9D8B030D-6E8A-4147-A177-3AD203B41FA5}">
                      <a16:colId xmlns:a16="http://schemas.microsoft.com/office/drawing/2014/main" val="3107546911"/>
                    </a:ext>
                  </a:extLst>
                </a:gridCol>
                <a:gridCol w="1900319">
                  <a:extLst>
                    <a:ext uri="{9D8B030D-6E8A-4147-A177-3AD203B41FA5}">
                      <a16:colId xmlns:a16="http://schemas.microsoft.com/office/drawing/2014/main" val="1984161754"/>
                    </a:ext>
                  </a:extLst>
                </a:gridCol>
                <a:gridCol w="1900319">
                  <a:extLst>
                    <a:ext uri="{9D8B030D-6E8A-4147-A177-3AD203B41FA5}">
                      <a16:colId xmlns:a16="http://schemas.microsoft.com/office/drawing/2014/main" val="1824390616"/>
                    </a:ext>
                  </a:extLst>
                </a:gridCol>
                <a:gridCol w="1900319">
                  <a:extLst>
                    <a:ext uri="{9D8B030D-6E8A-4147-A177-3AD203B41FA5}">
                      <a16:colId xmlns:a16="http://schemas.microsoft.com/office/drawing/2014/main" val="643833829"/>
                    </a:ext>
                  </a:extLst>
                </a:gridCol>
              </a:tblGrid>
              <a:tr h="374671">
                <a:tc>
                  <a:txBody>
                    <a:bodyPr/>
                    <a:lstStyle/>
                    <a:p>
                      <a:pPr marL="0" marR="0">
                        <a:lnSpc>
                          <a:spcPct val="115000"/>
                        </a:lnSpc>
                        <a:spcBef>
                          <a:spcPts val="300"/>
                        </a:spcBef>
                        <a:spcAft>
                          <a:spcPts val="300"/>
                        </a:spcAft>
                      </a:pPr>
                      <a:r>
                        <a:rPr lang="en-US" sz="1400" dirty="0">
                          <a:effectLst/>
                        </a:rPr>
                        <a:t>Channel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119655" marR="119655" marT="0" marB="0" anchor="b"/>
                </a:tc>
                <a:tc>
                  <a:txBody>
                    <a:bodyPr/>
                    <a:lstStyle/>
                    <a:p>
                      <a:pPr marL="0" marR="0" algn="ctr">
                        <a:lnSpc>
                          <a:spcPct val="115000"/>
                        </a:lnSpc>
                        <a:spcBef>
                          <a:spcPts val="300"/>
                        </a:spcBef>
                        <a:spcAft>
                          <a:spcPts val="300"/>
                        </a:spcAft>
                      </a:pPr>
                      <a:r>
                        <a:rPr lang="en-US" sz="1400" kern="1200" dirty="0">
                          <a:effectLst/>
                        </a:rPr>
                        <a:t>Low</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b"/>
                </a:tc>
                <a:tc>
                  <a:txBody>
                    <a:bodyPr/>
                    <a:lstStyle/>
                    <a:p>
                      <a:pPr marL="0" marR="0" algn="ctr">
                        <a:lnSpc>
                          <a:spcPct val="115000"/>
                        </a:lnSpc>
                        <a:spcBef>
                          <a:spcPts val="300"/>
                        </a:spcBef>
                        <a:spcAft>
                          <a:spcPts val="300"/>
                        </a:spcAft>
                      </a:pPr>
                      <a:r>
                        <a:rPr lang="en-US" sz="1400" kern="1200" dirty="0">
                          <a:effectLst/>
                        </a:rPr>
                        <a:t>Medium</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b"/>
                </a:tc>
                <a:tc>
                  <a:txBody>
                    <a:bodyPr/>
                    <a:lstStyle/>
                    <a:p>
                      <a:pPr marL="0" marR="0" algn="ctr">
                        <a:lnSpc>
                          <a:spcPct val="115000"/>
                        </a:lnSpc>
                        <a:spcBef>
                          <a:spcPts val="300"/>
                        </a:spcBef>
                        <a:spcAft>
                          <a:spcPts val="300"/>
                        </a:spcAft>
                      </a:pPr>
                      <a:r>
                        <a:rPr lang="en-US" sz="1400" dirty="0">
                          <a:effectLst/>
                        </a:rPr>
                        <a:t>High</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b"/>
                </a:tc>
                <a:extLst>
                  <a:ext uri="{0D108BD9-81ED-4DB2-BD59-A6C34878D82A}">
                    <a16:rowId xmlns:a16="http://schemas.microsoft.com/office/drawing/2014/main" val="1468619883"/>
                  </a:ext>
                </a:extLst>
              </a:tr>
              <a:tr h="374671">
                <a:tc>
                  <a:txBody>
                    <a:bodyPr/>
                    <a:lstStyle/>
                    <a:p>
                      <a:pPr marL="100965" marR="0">
                        <a:lnSpc>
                          <a:spcPct val="115000"/>
                        </a:lnSpc>
                        <a:spcBef>
                          <a:spcPts val="300"/>
                        </a:spcBef>
                        <a:spcAft>
                          <a:spcPts val="300"/>
                        </a:spcAft>
                      </a:pPr>
                      <a:r>
                        <a:rPr lang="en-US" sz="1400" b="0" kern="1200" dirty="0">
                          <a:effectLst/>
                        </a:rPr>
                        <a:t>Television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dirty="0">
                          <a:effectLst/>
                        </a:rPr>
                        <a:t>$15.50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$16.88</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$22.50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1304109575"/>
                  </a:ext>
                </a:extLst>
              </a:tr>
              <a:tr h="374671">
                <a:tc>
                  <a:txBody>
                    <a:bodyPr/>
                    <a:lstStyle/>
                    <a:p>
                      <a:pPr marL="100965" marR="0">
                        <a:lnSpc>
                          <a:spcPct val="115000"/>
                        </a:lnSpc>
                        <a:spcBef>
                          <a:spcPts val="300"/>
                        </a:spcBef>
                        <a:spcAft>
                          <a:spcPts val="300"/>
                        </a:spcAft>
                      </a:pPr>
                      <a:r>
                        <a:rPr lang="en-US" sz="1400" b="0" kern="1200" dirty="0">
                          <a:effectLst/>
                        </a:rPr>
                        <a:t>Radio</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a:effectLst/>
                        </a:rPr>
                        <a:t>$11.00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$13.50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$16.00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3160154463"/>
                  </a:ext>
                </a:extLst>
              </a:tr>
              <a:tr h="374671">
                <a:tc>
                  <a:txBody>
                    <a:bodyPr/>
                    <a:lstStyle/>
                    <a:p>
                      <a:pPr marL="100965" marR="0">
                        <a:lnSpc>
                          <a:spcPct val="115000"/>
                        </a:lnSpc>
                        <a:spcBef>
                          <a:spcPts val="300"/>
                        </a:spcBef>
                        <a:spcAft>
                          <a:spcPts val="300"/>
                        </a:spcAft>
                      </a:pPr>
                      <a:r>
                        <a:rPr lang="en-US" sz="1400" b="0" kern="1200" dirty="0">
                          <a:effectLst/>
                        </a:rPr>
                        <a:t>Online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a:effectLst/>
                        </a:rPr>
                        <a:t>$ 5.00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$ 6.70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$ 9.00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1888463377"/>
                  </a:ext>
                </a:extLst>
              </a:tr>
              <a:tr h="374671">
                <a:tc>
                  <a:txBody>
                    <a:bodyPr/>
                    <a:lstStyle/>
                    <a:p>
                      <a:pPr marL="100965" marR="0">
                        <a:lnSpc>
                          <a:spcPct val="115000"/>
                        </a:lnSpc>
                        <a:spcBef>
                          <a:spcPts val="300"/>
                        </a:spcBef>
                        <a:spcAft>
                          <a:spcPts val="300"/>
                        </a:spcAft>
                      </a:pPr>
                      <a:r>
                        <a:rPr lang="en-US" sz="1400" b="0" kern="1200" dirty="0">
                          <a:effectLst/>
                        </a:rPr>
                        <a:t>Out of Home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a:effectLst/>
                        </a:rPr>
                        <a:t>$ 2.50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$ 4.33</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$15.50</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1091264930"/>
                  </a:ext>
                </a:extLst>
              </a:tr>
              <a:tr h="374671">
                <a:tc>
                  <a:txBody>
                    <a:bodyPr/>
                    <a:lstStyle/>
                    <a:p>
                      <a:pPr marL="100965" marR="0">
                        <a:lnSpc>
                          <a:spcPct val="115000"/>
                        </a:lnSpc>
                        <a:spcBef>
                          <a:spcPts val="300"/>
                        </a:spcBef>
                        <a:spcAft>
                          <a:spcPts val="300"/>
                        </a:spcAft>
                      </a:pPr>
                      <a:r>
                        <a:rPr lang="en-US" sz="1400" b="0" kern="1200" dirty="0">
                          <a:effectLst/>
                        </a:rPr>
                        <a:t>Print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119655" marT="0" marB="0" anchor="ctr"/>
                </a:tc>
                <a:tc>
                  <a:txBody>
                    <a:bodyPr/>
                    <a:lstStyle/>
                    <a:p>
                      <a:pPr marL="0" marR="0" algn="ctr">
                        <a:lnSpc>
                          <a:spcPct val="115000"/>
                        </a:lnSpc>
                        <a:spcBef>
                          <a:spcPts val="300"/>
                        </a:spcBef>
                        <a:spcAft>
                          <a:spcPts val="300"/>
                        </a:spcAft>
                      </a:pPr>
                      <a:r>
                        <a:rPr lang="en-US" sz="1400" dirty="0">
                          <a:effectLst/>
                        </a:rPr>
                        <a:t>$16.50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a:effectLst/>
                        </a:rPr>
                        <a:t>$23.25</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tc>
                  <a:txBody>
                    <a:bodyPr/>
                    <a:lstStyle/>
                    <a:p>
                      <a:pPr marL="0" marR="0" algn="ctr">
                        <a:lnSpc>
                          <a:spcPct val="115000"/>
                        </a:lnSpc>
                        <a:spcBef>
                          <a:spcPts val="300"/>
                        </a:spcBef>
                        <a:spcAft>
                          <a:spcPts val="300"/>
                        </a:spcAft>
                      </a:pPr>
                      <a:r>
                        <a:rPr lang="en-US" sz="1400" dirty="0">
                          <a:effectLst/>
                        </a:rPr>
                        <a:t>$30.00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741" marR="89741" marT="0" marB="0" anchor="ctr"/>
                </a:tc>
                <a:extLst>
                  <a:ext uri="{0D108BD9-81ED-4DB2-BD59-A6C34878D82A}">
                    <a16:rowId xmlns:a16="http://schemas.microsoft.com/office/drawing/2014/main" val="4219698386"/>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Autofit/>
          </a:bodyPr>
          <a:lstStyle/>
          <a:p>
            <a:r>
              <a:rPr lang="en-US" sz="1600" i="1" dirty="0"/>
              <a:t>Return-on-Investment</a:t>
            </a:r>
            <a:br>
              <a:rPr lang="en-US" sz="1600" dirty="0"/>
            </a:br>
            <a:r>
              <a:rPr lang="en-US" dirty="0"/>
              <a:t>Sample Impression Benchmark Values by Media Channel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46</a:t>
            </a:fld>
            <a:endParaRPr lang="en-US" altLang="en-US" dirty="0"/>
          </a:p>
        </p:txBody>
      </p:sp>
      <p:sp>
        <p:nvSpPr>
          <p:cNvPr id="12" name="TextBox 11">
            <a:extLst>
              <a:ext uri="{FF2B5EF4-FFF2-40B4-BE49-F238E27FC236}">
                <a16:creationId xmlns:a16="http://schemas.microsoft.com/office/drawing/2014/main" id="{2FC5363F-F3D9-A345-817F-664025D9F345}"/>
              </a:ext>
            </a:extLst>
          </p:cNvPr>
          <p:cNvSpPr txBox="1"/>
          <p:nvPr/>
        </p:nvSpPr>
        <p:spPr>
          <a:xfrm>
            <a:off x="457200" y="3886323"/>
            <a:ext cx="6198249" cy="261610"/>
          </a:xfrm>
          <a:prstGeom prst="rect">
            <a:avLst/>
          </a:prstGeom>
          <a:noFill/>
        </p:spPr>
        <p:txBody>
          <a:bodyPr wrap="square" rtlCol="0">
            <a:spAutoFit/>
          </a:bodyPr>
          <a:lstStyle/>
          <a:p>
            <a:pPr algn="l"/>
            <a:r>
              <a:rPr lang="en-US" sz="1100" i="1" dirty="0">
                <a:solidFill>
                  <a:schemeClr val="bg1">
                    <a:lumMod val="50000"/>
                  </a:schemeClr>
                </a:solidFill>
                <a:latin typeface="Arial" panose="020B0604020202020204" pitchFamily="34" charset="0"/>
                <a:cs typeface="Arial" panose="020B0604020202020204" pitchFamily="34" charset="0"/>
              </a:rPr>
              <a:t>Source: Online averages from multiple sources, PortMA research, 2014</a:t>
            </a:r>
          </a:p>
        </p:txBody>
      </p:sp>
      <p:sp>
        <p:nvSpPr>
          <p:cNvPr id="13" name="TextBox 12">
            <a:extLst>
              <a:ext uri="{FF2B5EF4-FFF2-40B4-BE49-F238E27FC236}">
                <a16:creationId xmlns:a16="http://schemas.microsoft.com/office/drawing/2014/main" id="{1967CC8A-7551-AC45-A2D5-30B312AF7E33}"/>
              </a:ext>
            </a:extLst>
          </p:cNvPr>
          <p:cNvSpPr txBox="1"/>
          <p:nvPr/>
        </p:nvSpPr>
        <p:spPr>
          <a:xfrm>
            <a:off x="457201" y="4363577"/>
            <a:ext cx="8286272" cy="1723549"/>
          </a:xfrm>
          <a:prstGeom prst="rect">
            <a:avLst/>
          </a:prstGeom>
          <a:noFill/>
        </p:spPr>
        <p:txBody>
          <a:bodyPr wrap="square" rtlCol="0">
            <a:spAutoFit/>
          </a:bodyPr>
          <a:lstStyle/>
          <a:p>
            <a:pPr algn="l">
              <a:spcBef>
                <a:spcPts val="1200"/>
              </a:spcBef>
            </a:pPr>
            <a:r>
              <a:rPr lang="en-US" sz="1600" dirty="0">
                <a:latin typeface="Arial" panose="020B0604020202020204" pitchFamily="34" charset="0"/>
                <a:cs typeface="Arial" panose="020B0604020202020204" pitchFamily="34" charset="0"/>
              </a:rPr>
              <a:t>Note: The AVE benchmark is not a definitive measure and should be customized for each application. It should be used to conservatively estimate the dollar value of the impressions generated. </a:t>
            </a:r>
          </a:p>
          <a:p>
            <a:pPr algn="l">
              <a:spcBef>
                <a:spcPts val="1200"/>
              </a:spcBef>
            </a:pPr>
            <a:r>
              <a:rPr lang="en-US" sz="1600" dirty="0">
                <a:latin typeface="Arial" panose="020B0604020202020204" pitchFamily="34" charset="0"/>
                <a:cs typeface="Arial" panose="020B0604020202020204" pitchFamily="34" charset="0"/>
              </a:rPr>
              <a:t>PortMA starts with a $12 AVE (i.e., values each impression at 1.2 USD cents) and then modifies as needed based on input from the program team to derive an accurate estimate that borders on the ‘too low’ or conservative side.</a:t>
            </a:r>
          </a:p>
        </p:txBody>
      </p:sp>
      <p:sp>
        <p:nvSpPr>
          <p:cNvPr id="8" name="TextBox 7">
            <a:extLst>
              <a:ext uri="{FF2B5EF4-FFF2-40B4-BE49-F238E27FC236}">
                <a16:creationId xmlns:a16="http://schemas.microsoft.com/office/drawing/2014/main" id="{21D41F5F-1B52-E140-BB54-3B9D7B73010A}"/>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76612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i="1" dirty="0"/>
              <a:t>Return-on-Investment</a:t>
            </a:r>
            <a:br>
              <a:rPr lang="en-US" sz="1800" dirty="0"/>
            </a:br>
            <a:r>
              <a:rPr lang="en-US" dirty="0"/>
              <a:t>Word-of-Mouth Averages: People Told</a:t>
            </a:r>
          </a:p>
        </p:txBody>
      </p:sp>
      <p:sp>
        <p:nvSpPr>
          <p:cNvPr id="9" name="Slide Number Placeholder 3">
            <a:extLst>
              <a:ext uri="{FF2B5EF4-FFF2-40B4-BE49-F238E27FC236}">
                <a16:creationId xmlns:a16="http://schemas.microsoft.com/office/drawing/2014/main" id="{C2B20861-DC17-D547-BB1E-532D1DCF54B0}"/>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47</a:t>
            </a:fld>
            <a:endParaRPr lang="en-US" altLang="en-US" dirty="0"/>
          </a:p>
        </p:txBody>
      </p:sp>
      <p:sp>
        <p:nvSpPr>
          <p:cNvPr id="5" name="TextBox 4">
            <a:extLst>
              <a:ext uri="{FF2B5EF4-FFF2-40B4-BE49-F238E27FC236}">
                <a16:creationId xmlns:a16="http://schemas.microsoft.com/office/drawing/2014/main" id="{C84380D6-F34F-D043-ABF1-FDDC59B6B93A}"/>
              </a:ext>
            </a:extLst>
          </p:cNvPr>
          <p:cNvSpPr txBox="1"/>
          <p:nvPr/>
        </p:nvSpPr>
        <p:spPr>
          <a:xfrm>
            <a:off x="410815" y="5974348"/>
            <a:ext cx="8350007" cy="253916"/>
          </a:xfrm>
          <a:prstGeom prst="rect">
            <a:avLst/>
          </a:prstGeom>
          <a:noFill/>
        </p:spPr>
        <p:txBody>
          <a:bodyPr wrap="square" rtlCol="0">
            <a:spAutoFit/>
          </a:bodyPr>
          <a:lstStyle/>
          <a:p>
            <a:pPr algn="l"/>
            <a:r>
              <a:rPr lang="en-US" sz="1050" i="1" dirty="0">
                <a:solidFill>
                  <a:schemeClr val="bg1">
                    <a:lumMod val="50000"/>
                  </a:schemeClr>
                </a:solidFill>
                <a:latin typeface="Arial" panose="020B0604020202020204" pitchFamily="34" charset="0"/>
                <a:cs typeface="Arial" panose="020B0604020202020204" pitchFamily="34" charset="0"/>
              </a:rPr>
              <a:t>Source: “Single-Source WOM Measurement; Bringing Together Senders &amp; Receivers: Inputs and Outputs,” Ed Keller and Brad Fay (2006) </a:t>
            </a:r>
          </a:p>
        </p:txBody>
      </p:sp>
      <p:graphicFrame>
        <p:nvGraphicFramePr>
          <p:cNvPr id="10" name="Content Placeholder 4">
            <a:extLst>
              <a:ext uri="{FF2B5EF4-FFF2-40B4-BE49-F238E27FC236}">
                <a16:creationId xmlns:a16="http://schemas.microsoft.com/office/drawing/2014/main" id="{48564111-8679-DB42-AFAF-9820E7E4CC33}"/>
              </a:ext>
            </a:extLst>
          </p:cNvPr>
          <p:cNvGraphicFramePr>
            <a:graphicFrameLocks/>
          </p:cNvGraphicFramePr>
          <p:nvPr>
            <p:extLst>
              <p:ext uri="{D42A27DB-BD31-4B8C-83A1-F6EECF244321}">
                <p14:modId xmlns:p14="http://schemas.microsoft.com/office/powerpoint/2010/main" val="3874511696"/>
              </p:ext>
            </p:extLst>
          </p:nvPr>
        </p:nvGraphicFramePr>
        <p:xfrm>
          <a:off x="457200" y="1651154"/>
          <a:ext cx="8229600" cy="4323188"/>
        </p:xfrm>
        <a:graphic>
          <a:graphicData uri="http://schemas.openxmlformats.org/drawingml/2006/table">
            <a:tbl>
              <a:tblPr firstRow="1" firstCol="1" bandRow="1">
                <a:tableStyleId>{0E3FDE45-AF77-4B5C-9715-49D594BDF05E}</a:tableStyleId>
              </a:tblPr>
              <a:tblGrid>
                <a:gridCol w="5901979">
                  <a:extLst>
                    <a:ext uri="{9D8B030D-6E8A-4147-A177-3AD203B41FA5}">
                      <a16:colId xmlns:a16="http://schemas.microsoft.com/office/drawing/2014/main" val="3107546911"/>
                    </a:ext>
                  </a:extLst>
                </a:gridCol>
                <a:gridCol w="2327621">
                  <a:extLst>
                    <a:ext uri="{9D8B030D-6E8A-4147-A177-3AD203B41FA5}">
                      <a16:colId xmlns:a16="http://schemas.microsoft.com/office/drawing/2014/main" val="643833829"/>
                    </a:ext>
                  </a:extLst>
                </a:gridCol>
              </a:tblGrid>
              <a:tr h="543572">
                <a:tc>
                  <a:txBody>
                    <a:bodyPr/>
                    <a:lstStyle/>
                    <a:p>
                      <a:pPr marL="0" marR="0" algn="l">
                        <a:lnSpc>
                          <a:spcPct val="115000"/>
                        </a:lnSpc>
                        <a:spcBef>
                          <a:spcPts val="300"/>
                        </a:spcBef>
                        <a:spcAft>
                          <a:spcPts val="300"/>
                        </a:spcAft>
                      </a:pPr>
                      <a:r>
                        <a:rPr lang="en-US" sz="1200" dirty="0">
                          <a:effectLst/>
                        </a:rPr>
                        <a:t>Word-of-Mouth Averages: # of People Told by Category</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anchor="b"/>
                </a:tc>
                <a:tc>
                  <a:txBody>
                    <a:bodyPr/>
                    <a:lstStyle/>
                    <a:p>
                      <a:pPr marL="0" marR="0" algn="ctr">
                        <a:lnSpc>
                          <a:spcPct val="115000"/>
                        </a:lnSpc>
                        <a:spcBef>
                          <a:spcPts val="300"/>
                        </a:spcBef>
                        <a:spcAft>
                          <a:spcPts val="300"/>
                        </a:spcAft>
                      </a:pPr>
                      <a:r>
                        <a:rPr lang="en-US" sz="1200" dirty="0">
                          <a:effectLst/>
                        </a:rPr>
                        <a:t>Brand </a:t>
                      </a:r>
                      <a:br>
                        <a:rPr lang="en-US" sz="1200" dirty="0">
                          <a:effectLst/>
                        </a:rPr>
                      </a:br>
                      <a:r>
                        <a:rPr lang="en-US" sz="1200" dirty="0">
                          <a:effectLst/>
                        </a:rPr>
                        <a:t>Mentions</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anchor="ctr"/>
                </a:tc>
                <a:extLst>
                  <a:ext uri="{0D108BD9-81ED-4DB2-BD59-A6C34878D82A}">
                    <a16:rowId xmlns:a16="http://schemas.microsoft.com/office/drawing/2014/main" val="1304109575"/>
                  </a:ext>
                </a:extLst>
              </a:tr>
              <a:tr h="236226">
                <a:tc>
                  <a:txBody>
                    <a:bodyPr/>
                    <a:lstStyle/>
                    <a:p>
                      <a:pPr marL="91440" marR="0" algn="l">
                        <a:lnSpc>
                          <a:spcPct val="115000"/>
                        </a:lnSpc>
                        <a:spcBef>
                          <a:spcPts val="300"/>
                        </a:spcBef>
                        <a:spcAft>
                          <a:spcPts val="300"/>
                        </a:spcAft>
                      </a:pPr>
                      <a:r>
                        <a:rPr lang="en-US" sz="1200" b="0" dirty="0">
                          <a:effectLst/>
                        </a:rPr>
                        <a:t>Food and Dining</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7.6</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60154463"/>
                  </a:ext>
                </a:extLst>
              </a:tr>
              <a:tr h="236226">
                <a:tc>
                  <a:txBody>
                    <a:bodyPr/>
                    <a:lstStyle/>
                    <a:p>
                      <a:pPr marL="91440" marR="0" algn="l">
                        <a:lnSpc>
                          <a:spcPct val="115000"/>
                        </a:lnSpc>
                        <a:spcBef>
                          <a:spcPts val="300"/>
                        </a:spcBef>
                        <a:spcAft>
                          <a:spcPts val="300"/>
                        </a:spcAft>
                      </a:pPr>
                      <a:r>
                        <a:rPr lang="en-US" sz="1200" b="0" dirty="0">
                          <a:effectLst/>
                        </a:rPr>
                        <a:t>Media &amp; Entertainment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7.5</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8463377"/>
                  </a:ext>
                </a:extLst>
              </a:tr>
              <a:tr h="236226">
                <a:tc>
                  <a:txBody>
                    <a:bodyPr/>
                    <a:lstStyle/>
                    <a:p>
                      <a:pPr marL="91440" marR="0" algn="l">
                        <a:lnSpc>
                          <a:spcPct val="115000"/>
                        </a:lnSpc>
                        <a:spcBef>
                          <a:spcPts val="300"/>
                        </a:spcBef>
                        <a:spcAft>
                          <a:spcPts val="300"/>
                        </a:spcAft>
                      </a:pPr>
                      <a:r>
                        <a:rPr lang="en-US" sz="1200" b="0" dirty="0">
                          <a:effectLst/>
                        </a:rPr>
                        <a:t>Beverages (Alcoholic and Non)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7.2</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1264930"/>
                  </a:ext>
                </a:extLst>
              </a:tr>
              <a:tr h="236226">
                <a:tc>
                  <a:txBody>
                    <a:bodyPr/>
                    <a:lstStyle/>
                    <a:p>
                      <a:pPr marL="91440" marR="0" algn="l">
                        <a:lnSpc>
                          <a:spcPct val="115000"/>
                        </a:lnSpc>
                        <a:spcBef>
                          <a:spcPts val="300"/>
                        </a:spcBef>
                        <a:spcAft>
                          <a:spcPts val="300"/>
                        </a:spcAft>
                      </a:pPr>
                      <a:r>
                        <a:rPr lang="en-US" sz="1200" b="0" dirty="0">
                          <a:effectLst/>
                        </a:rPr>
                        <a:t>Travel Services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6.7</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19698386"/>
                  </a:ext>
                </a:extLst>
              </a:tr>
              <a:tr h="236226">
                <a:tc>
                  <a:txBody>
                    <a:bodyPr/>
                    <a:lstStyle/>
                    <a:p>
                      <a:pPr marL="91440" marR="0" algn="l">
                        <a:lnSpc>
                          <a:spcPct val="115000"/>
                        </a:lnSpc>
                        <a:spcBef>
                          <a:spcPts val="300"/>
                        </a:spcBef>
                        <a:spcAft>
                          <a:spcPts val="300"/>
                        </a:spcAft>
                      </a:pPr>
                      <a:r>
                        <a:rPr lang="en-US" sz="1200" b="0" dirty="0">
                          <a:effectLst/>
                        </a:rPr>
                        <a:t>Shopping &amp; Retail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6.3</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45635468"/>
                  </a:ext>
                </a:extLst>
              </a:tr>
              <a:tr h="236226">
                <a:tc>
                  <a:txBody>
                    <a:bodyPr/>
                    <a:lstStyle/>
                    <a:p>
                      <a:pPr marL="91440" marR="0" algn="l">
                        <a:lnSpc>
                          <a:spcPct val="115000"/>
                        </a:lnSpc>
                        <a:spcBef>
                          <a:spcPts val="300"/>
                        </a:spcBef>
                        <a:spcAft>
                          <a:spcPts val="300"/>
                        </a:spcAft>
                      </a:pPr>
                      <a:r>
                        <a:rPr lang="en-US" sz="1200" b="0" dirty="0">
                          <a:effectLst/>
                        </a:rPr>
                        <a:t>Public Affairs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6.0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87820776"/>
                  </a:ext>
                </a:extLst>
              </a:tr>
              <a:tr h="236226">
                <a:tc>
                  <a:txBody>
                    <a:bodyPr/>
                    <a:lstStyle/>
                    <a:p>
                      <a:pPr marL="91440" marR="0" algn="l">
                        <a:lnSpc>
                          <a:spcPct val="115000"/>
                        </a:lnSpc>
                        <a:spcBef>
                          <a:spcPts val="300"/>
                        </a:spcBef>
                        <a:spcAft>
                          <a:spcPts val="300"/>
                        </a:spcAft>
                      </a:pPr>
                      <a:r>
                        <a:rPr lang="en-US" sz="1200" b="0" dirty="0">
                          <a:effectLst/>
                        </a:rPr>
                        <a:t>Automotive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a:effectLst/>
                        </a:rPr>
                        <a:t>5.4</a:t>
                      </a:r>
                      <a:endParaRPr lang="en-US" sz="140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83939837"/>
                  </a:ext>
                </a:extLst>
              </a:tr>
              <a:tr h="236226">
                <a:tc>
                  <a:txBody>
                    <a:bodyPr/>
                    <a:lstStyle/>
                    <a:p>
                      <a:pPr marL="91440" marR="0" algn="l">
                        <a:lnSpc>
                          <a:spcPct val="115000"/>
                        </a:lnSpc>
                        <a:spcBef>
                          <a:spcPts val="300"/>
                        </a:spcBef>
                        <a:spcAft>
                          <a:spcPts val="300"/>
                        </a:spcAft>
                      </a:pPr>
                      <a:r>
                        <a:rPr lang="en-US" sz="1200" b="0" dirty="0">
                          <a:effectLst/>
                        </a:rPr>
                        <a:t>Technology</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5.3</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6561432"/>
                  </a:ext>
                </a:extLst>
              </a:tr>
              <a:tr h="236226">
                <a:tc>
                  <a:txBody>
                    <a:bodyPr/>
                    <a:lstStyle/>
                    <a:p>
                      <a:pPr marL="91440" marR="0" algn="l">
                        <a:lnSpc>
                          <a:spcPct val="115000"/>
                        </a:lnSpc>
                        <a:spcBef>
                          <a:spcPts val="300"/>
                        </a:spcBef>
                        <a:spcAft>
                          <a:spcPts val="300"/>
                        </a:spcAft>
                      </a:pPr>
                      <a:r>
                        <a:rPr lang="en-US" sz="1200" b="0" dirty="0">
                          <a:effectLst/>
                        </a:rPr>
                        <a:t>Telecom</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4.9</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40577980"/>
                  </a:ext>
                </a:extLst>
              </a:tr>
              <a:tr h="236226">
                <a:tc>
                  <a:txBody>
                    <a:bodyPr/>
                    <a:lstStyle/>
                    <a:p>
                      <a:pPr marL="91440" marR="0" algn="l">
                        <a:lnSpc>
                          <a:spcPct val="115000"/>
                        </a:lnSpc>
                        <a:spcBef>
                          <a:spcPts val="300"/>
                        </a:spcBef>
                        <a:spcAft>
                          <a:spcPts val="300"/>
                        </a:spcAft>
                      </a:pPr>
                      <a:r>
                        <a:rPr lang="en-US" sz="1200" b="0" dirty="0">
                          <a:effectLst/>
                        </a:rPr>
                        <a:t>Finance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4.6</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97462569"/>
                  </a:ext>
                </a:extLst>
              </a:tr>
              <a:tr h="236226">
                <a:tc>
                  <a:txBody>
                    <a:bodyPr/>
                    <a:lstStyle/>
                    <a:p>
                      <a:pPr marL="91440" marR="0" algn="l">
                        <a:lnSpc>
                          <a:spcPct val="115000"/>
                        </a:lnSpc>
                        <a:spcBef>
                          <a:spcPts val="300"/>
                        </a:spcBef>
                        <a:spcAft>
                          <a:spcPts val="300"/>
                        </a:spcAft>
                      </a:pPr>
                      <a:r>
                        <a:rPr lang="en-US" sz="1200" b="0" dirty="0">
                          <a:effectLst/>
                        </a:rPr>
                        <a:t>Health &amp; Healthcare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4.3</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44640534"/>
                  </a:ext>
                </a:extLst>
              </a:tr>
              <a:tr h="236226">
                <a:tc>
                  <a:txBody>
                    <a:bodyPr/>
                    <a:lstStyle/>
                    <a:p>
                      <a:pPr marL="91440" marR="0" algn="l">
                        <a:lnSpc>
                          <a:spcPct val="115000"/>
                        </a:lnSpc>
                        <a:spcBef>
                          <a:spcPts val="300"/>
                        </a:spcBef>
                        <a:spcAft>
                          <a:spcPts val="300"/>
                        </a:spcAft>
                      </a:pPr>
                      <a:r>
                        <a:rPr lang="en-US" sz="1200" b="0" dirty="0">
                          <a:effectLst/>
                        </a:rPr>
                        <a:t>Personal Care, Fashion &amp; Beauty</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3.1</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22389119"/>
                  </a:ext>
                </a:extLst>
              </a:tr>
              <a:tr h="236226">
                <a:tc>
                  <a:txBody>
                    <a:bodyPr/>
                    <a:lstStyle/>
                    <a:p>
                      <a:pPr marL="91440" marR="0" algn="l">
                        <a:lnSpc>
                          <a:spcPct val="115000"/>
                        </a:lnSpc>
                        <a:spcBef>
                          <a:spcPts val="300"/>
                        </a:spcBef>
                        <a:spcAft>
                          <a:spcPts val="300"/>
                        </a:spcAft>
                      </a:pPr>
                      <a:r>
                        <a:rPr lang="en-US" sz="1200" b="0" dirty="0">
                          <a:effectLst/>
                        </a:rPr>
                        <a:t>Lifestyle &amp; Hobbies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3.1</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24639015"/>
                  </a:ext>
                </a:extLst>
              </a:tr>
              <a:tr h="236226">
                <a:tc>
                  <a:txBody>
                    <a:bodyPr/>
                    <a:lstStyle/>
                    <a:p>
                      <a:pPr marL="91440" marR="0" algn="l">
                        <a:lnSpc>
                          <a:spcPct val="115000"/>
                        </a:lnSpc>
                        <a:spcBef>
                          <a:spcPts val="300"/>
                        </a:spcBef>
                        <a:spcAft>
                          <a:spcPts val="300"/>
                        </a:spcAft>
                      </a:pPr>
                      <a:r>
                        <a:rPr lang="en-US" sz="1200" b="0" dirty="0">
                          <a:effectLst/>
                        </a:rPr>
                        <a:t>The Home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2.8</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67647405"/>
                  </a:ext>
                </a:extLst>
              </a:tr>
              <a:tr h="236226">
                <a:tc>
                  <a:txBody>
                    <a:bodyPr/>
                    <a:lstStyle/>
                    <a:p>
                      <a:pPr marL="91440" marR="0" algn="l">
                        <a:lnSpc>
                          <a:spcPct val="115000"/>
                        </a:lnSpc>
                        <a:spcBef>
                          <a:spcPts val="300"/>
                        </a:spcBef>
                        <a:spcAft>
                          <a:spcPts val="300"/>
                        </a:spcAft>
                      </a:pPr>
                      <a:r>
                        <a:rPr lang="en-US" sz="1200" b="0" dirty="0">
                          <a:effectLst/>
                        </a:rPr>
                        <a:t>Children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2.2</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8947212"/>
                  </a:ext>
                </a:extLst>
              </a:tr>
              <a:tr h="236226">
                <a:tc>
                  <a:txBody>
                    <a:bodyPr/>
                    <a:lstStyle/>
                    <a:p>
                      <a:pPr marL="91440" marR="0" algn="l">
                        <a:lnSpc>
                          <a:spcPct val="115000"/>
                        </a:lnSpc>
                        <a:spcBef>
                          <a:spcPts val="300"/>
                        </a:spcBef>
                        <a:spcAft>
                          <a:spcPts val="300"/>
                        </a:spcAft>
                      </a:pPr>
                      <a:r>
                        <a:rPr lang="en-US" sz="1200" b="0" dirty="0">
                          <a:effectLst/>
                        </a:rPr>
                        <a:t>Household Products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R="0" marT="0" marB="0" anchor="ctr"/>
                </a:tc>
                <a:tc>
                  <a:txBody>
                    <a:bodyPr/>
                    <a:lstStyle/>
                    <a:p>
                      <a:pPr marL="0" marR="0" algn="ctr">
                        <a:lnSpc>
                          <a:spcPct val="115000"/>
                        </a:lnSpc>
                        <a:spcBef>
                          <a:spcPts val="300"/>
                        </a:spcBef>
                        <a:spcAft>
                          <a:spcPts val="300"/>
                        </a:spcAft>
                      </a:pPr>
                      <a:r>
                        <a:rPr lang="en-US" sz="1200" dirty="0">
                          <a:effectLst/>
                        </a:rPr>
                        <a:t>2.0</a:t>
                      </a:r>
                      <a:endParaRPr lang="en-US" sz="1400" dirty="0">
                        <a:effectLst/>
                        <a:latin typeface="Calibri" panose="020F0502020204030204" pitchFamily="34" charset="0"/>
                        <a:ea typeface="Yu Mincho"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49720508"/>
                  </a:ext>
                </a:extLst>
              </a:tr>
            </a:tbl>
          </a:graphicData>
        </a:graphic>
      </p:graphicFrame>
      <p:sp>
        <p:nvSpPr>
          <p:cNvPr id="12" name="TextBox 11">
            <a:extLst>
              <a:ext uri="{FF2B5EF4-FFF2-40B4-BE49-F238E27FC236}">
                <a16:creationId xmlns:a16="http://schemas.microsoft.com/office/drawing/2014/main" id="{5BAD3F70-A8C0-1A41-8891-4425FFA771E2}"/>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68567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600" i="1" dirty="0"/>
              <a:t>Return-on-Investment</a:t>
            </a:r>
            <a:br>
              <a:rPr lang="en-US" sz="1800" dirty="0"/>
            </a:br>
            <a:r>
              <a:rPr lang="en-US" dirty="0"/>
              <a:t>Sample Experiential Revenue Model</a:t>
            </a:r>
          </a:p>
        </p:txBody>
      </p:sp>
      <p:sp>
        <p:nvSpPr>
          <p:cNvPr id="48" name="Slide Number Placeholder 3">
            <a:extLst>
              <a:ext uri="{FF2B5EF4-FFF2-40B4-BE49-F238E27FC236}">
                <a16:creationId xmlns:a16="http://schemas.microsoft.com/office/drawing/2014/main" id="{487578B5-BF0D-1541-882B-5BF4446FDDEC}"/>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48</a:t>
            </a:fld>
            <a:endParaRPr lang="en-US" altLang="en-US" dirty="0"/>
          </a:p>
        </p:txBody>
      </p:sp>
      <p:grpSp>
        <p:nvGrpSpPr>
          <p:cNvPr id="68" name="Group 67">
            <a:extLst>
              <a:ext uri="{FF2B5EF4-FFF2-40B4-BE49-F238E27FC236}">
                <a16:creationId xmlns:a16="http://schemas.microsoft.com/office/drawing/2014/main" id="{BE54DA14-330B-6C4C-9986-70F974A07446}"/>
              </a:ext>
            </a:extLst>
          </p:cNvPr>
          <p:cNvGrpSpPr/>
          <p:nvPr/>
        </p:nvGrpSpPr>
        <p:grpSpPr>
          <a:xfrm>
            <a:off x="1274120" y="1638300"/>
            <a:ext cx="6595760" cy="4537829"/>
            <a:chOff x="1274120" y="1566370"/>
            <a:chExt cx="6595760" cy="4579664"/>
          </a:xfrm>
        </p:grpSpPr>
        <p:sp>
          <p:nvSpPr>
            <p:cNvPr id="24" name="Rectangle 6"/>
            <p:cNvSpPr>
              <a:spLocks noChangeArrowheads="1"/>
            </p:cNvSpPr>
            <p:nvPr/>
          </p:nvSpPr>
          <p:spPr bwMode="auto">
            <a:xfrm>
              <a:off x="5909826" y="2624066"/>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50%</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Current Customers</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(200 People)</a:t>
              </a:r>
            </a:p>
          </p:txBody>
        </p:sp>
        <p:sp>
          <p:nvSpPr>
            <p:cNvPr id="26" name="Rectangle 8"/>
            <p:cNvSpPr>
              <a:spLocks noChangeArrowheads="1"/>
            </p:cNvSpPr>
            <p:nvPr/>
          </p:nvSpPr>
          <p:spPr bwMode="auto">
            <a:xfrm>
              <a:off x="5909826" y="4539310"/>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$45</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Annual Value</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per Customer</a:t>
              </a:r>
            </a:p>
          </p:txBody>
        </p:sp>
        <p:sp>
          <p:nvSpPr>
            <p:cNvPr id="27" name="Rectangle 9"/>
            <p:cNvSpPr>
              <a:spLocks noChangeArrowheads="1"/>
            </p:cNvSpPr>
            <p:nvPr/>
          </p:nvSpPr>
          <p:spPr bwMode="auto">
            <a:xfrm>
              <a:off x="5909826" y="5514324"/>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$3,780</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Total Estimated</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Revenue</a:t>
              </a:r>
            </a:p>
          </p:txBody>
        </p:sp>
        <p:sp>
          <p:nvSpPr>
            <p:cNvPr id="29" name="Rectangle 11"/>
            <p:cNvSpPr>
              <a:spLocks noChangeArrowheads="1"/>
            </p:cNvSpPr>
            <p:nvPr/>
          </p:nvSpPr>
          <p:spPr bwMode="auto">
            <a:xfrm>
              <a:off x="3285926" y="1566370"/>
              <a:ext cx="2623900"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400 </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Consumers Engaged</a:t>
              </a:r>
            </a:p>
          </p:txBody>
        </p:sp>
        <p:cxnSp>
          <p:nvCxnSpPr>
            <p:cNvPr id="30" name="AutoShape 12"/>
            <p:cNvCxnSpPr>
              <a:cxnSpLocks noChangeShapeType="1"/>
              <a:stCxn id="29" idx="2"/>
              <a:endCxn id="24" idx="0"/>
            </p:cNvCxnSpPr>
            <p:nvPr/>
          </p:nvCxnSpPr>
          <p:spPr bwMode="auto">
            <a:xfrm rot="16200000" flipH="1">
              <a:off x="5530871" y="1265084"/>
              <a:ext cx="425986" cy="2291977"/>
            </a:xfrm>
            <a:prstGeom prst="bentConnector3">
              <a:avLst>
                <a:gd name="adj1" fmla="val 50000"/>
              </a:avLst>
            </a:prstGeom>
            <a:noFill/>
            <a:ln w="38100">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31" name="AutoShape 13"/>
            <p:cNvCxnSpPr>
              <a:cxnSpLocks noChangeShapeType="1"/>
              <a:stCxn id="29" idx="2"/>
              <a:endCxn id="20" idx="0"/>
            </p:cNvCxnSpPr>
            <p:nvPr/>
          </p:nvCxnSpPr>
          <p:spPr bwMode="auto">
            <a:xfrm rot="5400000">
              <a:off x="3213019" y="1239209"/>
              <a:ext cx="425986" cy="2343729"/>
            </a:xfrm>
            <a:prstGeom prst="bentConnector3">
              <a:avLst>
                <a:gd name="adj1" fmla="val 50000"/>
              </a:avLst>
            </a:prstGeom>
            <a:noFill/>
            <a:ln w="38100">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46" name="Straight Arrow Connector 108"/>
            <p:cNvCxnSpPr>
              <a:cxnSpLocks noChangeShapeType="1"/>
              <a:stCxn id="28" idx="3"/>
              <a:endCxn id="26" idx="1"/>
            </p:cNvCxnSpPr>
            <p:nvPr/>
          </p:nvCxnSpPr>
          <p:spPr bwMode="auto">
            <a:xfrm>
              <a:off x="5575095" y="4855165"/>
              <a:ext cx="334731" cy="0"/>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0" name="Rectangle 2"/>
            <p:cNvSpPr>
              <a:spLocks noChangeArrowheads="1"/>
            </p:cNvSpPr>
            <p:nvPr/>
          </p:nvSpPr>
          <p:spPr bwMode="auto">
            <a:xfrm>
              <a:off x="1274120" y="2624066"/>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50% </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Non-Customers</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(200 People)</a:t>
              </a:r>
            </a:p>
          </p:txBody>
        </p:sp>
        <p:sp>
          <p:nvSpPr>
            <p:cNvPr id="28" name="Rectangle 10"/>
            <p:cNvSpPr>
              <a:spLocks noChangeArrowheads="1"/>
            </p:cNvSpPr>
            <p:nvPr/>
          </p:nvSpPr>
          <p:spPr bwMode="auto">
            <a:xfrm>
              <a:off x="3615041" y="4539310"/>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84</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Total Estimated</a:t>
              </a:r>
            </a:p>
            <a:p>
              <a:pPr defTabSz="320675">
                <a:buClr>
                  <a:srgbClr val="000000"/>
                </a:buClr>
                <a:buSzPct val="100000"/>
              </a:pPr>
              <a:r>
                <a:rPr lang="en-US" sz="1200" b="1" dirty="0">
                  <a:latin typeface="Arial Narrow" panose="020B0604020202020204" pitchFamily="34" charset="0"/>
                  <a:ea typeface="MS Gothic" pitchFamily="49" charset="-128"/>
                  <a:cs typeface="Arial Narrow" panose="020B0604020202020204" pitchFamily="34" charset="0"/>
                </a:rPr>
                <a:t>New Buyers</a:t>
              </a:r>
            </a:p>
          </p:txBody>
        </p:sp>
        <p:sp>
          <p:nvSpPr>
            <p:cNvPr id="32" name="Rectangle 14"/>
            <p:cNvSpPr>
              <a:spLocks noChangeArrowheads="1"/>
            </p:cNvSpPr>
            <p:nvPr/>
          </p:nvSpPr>
          <p:spPr bwMode="auto">
            <a:xfrm>
              <a:off x="1274120" y="4535562"/>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60%  </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Actual </a:t>
              </a:r>
              <a:br>
                <a:rPr lang="en-US" sz="1200" b="1" dirty="0">
                  <a:latin typeface="Arial Narrow" panose="020B0604020202020204" pitchFamily="34" charset="0"/>
                  <a:ea typeface="MS Gothic" pitchFamily="49" charset="-128"/>
                  <a:cs typeface="Arial Narrow" panose="020B0604020202020204" pitchFamily="34" charset="0"/>
                </a:rPr>
              </a:br>
              <a:r>
                <a:rPr lang="en-US" sz="1200" b="1" dirty="0">
                  <a:latin typeface="Arial Narrow" panose="020B0604020202020204" pitchFamily="34" charset="0"/>
                  <a:ea typeface="MS Gothic" pitchFamily="49" charset="-128"/>
                  <a:cs typeface="Arial Narrow" panose="020B0604020202020204" pitchFamily="34" charset="0"/>
                </a:rPr>
                <a:t>Purchase Filter</a:t>
              </a:r>
            </a:p>
          </p:txBody>
        </p:sp>
        <p:sp>
          <p:nvSpPr>
            <p:cNvPr id="34" name="Rectangle 20"/>
            <p:cNvSpPr>
              <a:spLocks noChangeArrowheads="1"/>
            </p:cNvSpPr>
            <p:nvPr/>
          </p:nvSpPr>
          <p:spPr bwMode="auto">
            <a:xfrm>
              <a:off x="1274120" y="3574370"/>
              <a:ext cx="1960054" cy="631710"/>
            </a:xfrm>
            <a:prstGeom prst="rect">
              <a:avLst/>
            </a:prstGeom>
            <a:solidFill>
              <a:srgbClr val="6A85BE">
                <a:alpha val="50000"/>
              </a:srgbClr>
            </a:solidFill>
            <a:ln w="38100">
              <a:solidFill>
                <a:srgbClr val="6A85BE"/>
              </a:solidFill>
              <a:miter lim="800000"/>
              <a:headEnd/>
              <a:tailEnd/>
            </a:ln>
          </p:spPr>
          <p:txBody>
            <a:bodyPr wrap="none" lIns="64291" tIns="32146" rIns="64291" bIns="32146" anchor="ctr"/>
            <a:lstStyle/>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70% </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Purchase Intent</a:t>
              </a:r>
            </a:p>
            <a:p>
              <a:pPr algn="ctr" defTabSz="320675">
                <a:buClr>
                  <a:srgbClr val="000000"/>
                </a:buClr>
                <a:buSzPct val="100000"/>
                <a:buFont typeface="Times New Roman" pitchFamily="18" charset="0"/>
                <a:buNone/>
              </a:pPr>
              <a:r>
                <a:rPr lang="en-US" sz="1200" b="1" dirty="0">
                  <a:latin typeface="Arial Narrow" panose="020B0604020202020204" pitchFamily="34" charset="0"/>
                  <a:ea typeface="MS Gothic" pitchFamily="49" charset="-128"/>
                  <a:cs typeface="Arial Narrow" panose="020B0604020202020204" pitchFamily="34" charset="0"/>
                </a:rPr>
                <a:t>(140 People)</a:t>
              </a:r>
            </a:p>
          </p:txBody>
        </p:sp>
        <p:cxnSp>
          <p:nvCxnSpPr>
            <p:cNvPr id="53" name="Straight Arrow Connector 108">
              <a:extLst>
                <a:ext uri="{FF2B5EF4-FFF2-40B4-BE49-F238E27FC236}">
                  <a16:creationId xmlns:a16="http://schemas.microsoft.com/office/drawing/2014/main" id="{6BC8D679-6D96-C947-AE9D-F3EEDA2AAD3D}"/>
                </a:ext>
              </a:extLst>
            </p:cNvPr>
            <p:cNvCxnSpPr>
              <a:cxnSpLocks noChangeShapeType="1"/>
              <a:stCxn id="34" idx="2"/>
              <a:endCxn id="32" idx="0"/>
            </p:cNvCxnSpPr>
            <p:nvPr/>
          </p:nvCxnSpPr>
          <p:spPr bwMode="auto">
            <a:xfrm>
              <a:off x="2254147" y="4206080"/>
              <a:ext cx="0" cy="329483"/>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4" name="Straight Arrow Connector 108">
              <a:extLst>
                <a:ext uri="{FF2B5EF4-FFF2-40B4-BE49-F238E27FC236}">
                  <a16:creationId xmlns:a16="http://schemas.microsoft.com/office/drawing/2014/main" id="{118D4259-AE9D-324D-8944-D04DBE1DD790}"/>
                </a:ext>
              </a:extLst>
            </p:cNvPr>
            <p:cNvCxnSpPr>
              <a:cxnSpLocks noChangeShapeType="1"/>
              <a:stCxn id="20" idx="2"/>
              <a:endCxn id="34" idx="0"/>
            </p:cNvCxnSpPr>
            <p:nvPr/>
          </p:nvCxnSpPr>
          <p:spPr bwMode="auto">
            <a:xfrm>
              <a:off x="2254147" y="3255776"/>
              <a:ext cx="0" cy="318594"/>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Arrow Connector 108">
              <a:extLst>
                <a:ext uri="{FF2B5EF4-FFF2-40B4-BE49-F238E27FC236}">
                  <a16:creationId xmlns:a16="http://schemas.microsoft.com/office/drawing/2014/main" id="{B148259A-2ADD-B54C-8E15-DC6617315799}"/>
                </a:ext>
              </a:extLst>
            </p:cNvPr>
            <p:cNvCxnSpPr>
              <a:cxnSpLocks noChangeShapeType="1"/>
              <a:stCxn id="32" idx="3"/>
              <a:endCxn id="28" idx="1"/>
            </p:cNvCxnSpPr>
            <p:nvPr/>
          </p:nvCxnSpPr>
          <p:spPr bwMode="auto">
            <a:xfrm>
              <a:off x="3234174" y="4851418"/>
              <a:ext cx="380867" cy="3747"/>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7" name="Straight Arrow Connector 108">
              <a:extLst>
                <a:ext uri="{FF2B5EF4-FFF2-40B4-BE49-F238E27FC236}">
                  <a16:creationId xmlns:a16="http://schemas.microsoft.com/office/drawing/2014/main" id="{5741CFD8-7E79-2A47-842A-01E336F7FAAD}"/>
                </a:ext>
              </a:extLst>
            </p:cNvPr>
            <p:cNvCxnSpPr>
              <a:cxnSpLocks noChangeShapeType="1"/>
              <a:stCxn id="26" idx="2"/>
              <a:endCxn id="27" idx="0"/>
            </p:cNvCxnSpPr>
            <p:nvPr/>
          </p:nvCxnSpPr>
          <p:spPr bwMode="auto">
            <a:xfrm>
              <a:off x="6889853" y="5171019"/>
              <a:ext cx="0" cy="343305"/>
            </a:xfrm>
            <a:prstGeom prst="straightConnector1">
              <a:avLst/>
            </a:prstGeom>
            <a:noFill/>
            <a:ln w="38100">
              <a:solidFill>
                <a:srgbClr val="6A85BE"/>
              </a:solidFill>
              <a:round/>
              <a:headEn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22" name="TextBox 21">
            <a:extLst>
              <a:ext uri="{FF2B5EF4-FFF2-40B4-BE49-F238E27FC236}">
                <a16:creationId xmlns:a16="http://schemas.microsoft.com/office/drawing/2014/main" id="{A3452087-51ED-BA42-8BC3-7CE7B3486CDB}"/>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33626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4">
            <a:extLst>
              <a:ext uri="{FF2B5EF4-FFF2-40B4-BE49-F238E27FC236}">
                <a16:creationId xmlns:a16="http://schemas.microsoft.com/office/drawing/2014/main" id="{E1DEA028-F4B1-204B-82B9-34765B292E64}"/>
              </a:ext>
            </a:extLst>
          </p:cNvPr>
          <p:cNvGraphicFramePr>
            <a:graphicFrameLocks noGrp="1"/>
          </p:cNvGraphicFramePr>
          <p:nvPr>
            <p:ph idx="1"/>
            <p:extLst>
              <p:ext uri="{D42A27DB-BD31-4B8C-83A1-F6EECF244321}">
                <p14:modId xmlns:p14="http://schemas.microsoft.com/office/powerpoint/2010/main" val="3638640990"/>
              </p:ext>
            </p:extLst>
          </p:nvPr>
        </p:nvGraphicFramePr>
        <p:xfrm>
          <a:off x="457200" y="1638300"/>
          <a:ext cx="8246786" cy="4531233"/>
        </p:xfrm>
        <a:graphic>
          <a:graphicData uri="http://schemas.openxmlformats.org/drawingml/2006/table">
            <a:tbl>
              <a:tblPr firstRow="1" firstCol="1" bandRow="1">
                <a:tableStyleId>{0E3FDE45-AF77-4B5C-9715-49D594BDF05E}</a:tableStyleId>
              </a:tblPr>
              <a:tblGrid>
                <a:gridCol w="1167570">
                  <a:extLst>
                    <a:ext uri="{9D8B030D-6E8A-4147-A177-3AD203B41FA5}">
                      <a16:colId xmlns:a16="http://schemas.microsoft.com/office/drawing/2014/main" val="3244372605"/>
                    </a:ext>
                  </a:extLst>
                </a:gridCol>
                <a:gridCol w="1334523">
                  <a:extLst>
                    <a:ext uri="{9D8B030D-6E8A-4147-A177-3AD203B41FA5}">
                      <a16:colId xmlns:a16="http://schemas.microsoft.com/office/drawing/2014/main" val="1881814592"/>
                    </a:ext>
                  </a:extLst>
                </a:gridCol>
                <a:gridCol w="5744693">
                  <a:extLst>
                    <a:ext uri="{9D8B030D-6E8A-4147-A177-3AD203B41FA5}">
                      <a16:colId xmlns:a16="http://schemas.microsoft.com/office/drawing/2014/main" val="1135713332"/>
                    </a:ext>
                  </a:extLst>
                </a:gridCol>
              </a:tblGrid>
              <a:tr h="0">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Metric</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Source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a:effectLst/>
                          <a:latin typeface="Arial" panose="020B0604020202020204" pitchFamily="34" charset="0"/>
                          <a:cs typeface="Arial" panose="020B0604020202020204" pitchFamily="34" charset="0"/>
                        </a:rPr>
                        <a:t>Definition</a:t>
                      </a:r>
                      <a:endParaRPr lang="en-US" sz="110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430280171"/>
                  </a:ext>
                </a:extLst>
              </a:tr>
              <a:tr h="193236">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Event Days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by Size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Campaign Plan</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Number of planned activation days grouped by event attendance. Used to estimate engagements per event: larger average attendance yields more engagement/ sampling opportunities.</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1891967664"/>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Avg. Hours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per Day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Campaign Plan</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Estimated total hours of activation (across events, by event size). Used to increase the accuracy of your total engagement/ sampling counts.</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051391538"/>
                  </a:ext>
                </a:extLst>
              </a:tr>
              <a:tr h="193236">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Avg. Staff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per Day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Campaign Plan</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The number of people working at an event matters. Take this into account and work to calculate a total staffing hour count to make your engagement/ sampling estimates even more accurate.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4229370022"/>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Non-Customer Rate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Brand/ Secondary Research</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If you don’t have a market penetration figure on hand, you’ll want to estimate based on secondary research.</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823803062"/>
                  </a:ext>
                </a:extLst>
              </a:tr>
              <a:tr h="193236">
                <a:tc>
                  <a:txBody>
                    <a:bodyPr/>
                    <a:lstStyle/>
                    <a:p>
                      <a:pPr marL="0" marR="0">
                        <a:lnSpc>
                          <a:spcPct val="115000"/>
                        </a:lnSpc>
                        <a:spcBef>
                          <a:spcPts val="300"/>
                        </a:spcBef>
                        <a:spcAft>
                          <a:spcPts val="300"/>
                        </a:spcAft>
                      </a:pPr>
                      <a:r>
                        <a:rPr lang="en-US" sz="1100">
                          <a:effectLst/>
                          <a:latin typeface="Arial" panose="020B0604020202020204" pitchFamily="34" charset="0"/>
                          <a:cs typeface="Arial" panose="020B0604020202020204" pitchFamily="34" charset="0"/>
                        </a:rPr>
                        <a:t>Purchase Intent</a:t>
                      </a:r>
                      <a:endParaRPr lang="en-US" sz="110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ea typeface="Yu Mincho" panose="02020400000000000000" pitchFamily="18" charset="-128"/>
                          <a:cs typeface="Arial" panose="020B0604020202020204" pitchFamily="34" charset="0"/>
                        </a:rPr>
                        <a:t>Benchmark Report</a:t>
                      </a: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Derived from the most appropriate benchmarks as identified above in this report. Use “Definitely Will” for a conservative estimate and “Definitely/ Probably Will” combined for a liberal estimate, to provide an ROI range to evaluate performance.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3769659839"/>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Purchase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Filter</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Industry Averages</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Start with 60%, use both more conservative and liberal estimates based on industry segment. Don’t use a figure lower than 30% or higher than 70%.</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2305675401"/>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Average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SKU Price</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Brand Strategy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Typical sales price for the most common volume SKU. </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4015661866"/>
                  </a:ext>
                </a:extLst>
              </a:tr>
              <a:tr h="136223">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SKU Buys </a:t>
                      </a:r>
                      <a:br>
                        <a:rPr lang="en-US" sz="1100" dirty="0">
                          <a:effectLst/>
                          <a:latin typeface="Arial" panose="020B0604020202020204" pitchFamily="34" charset="0"/>
                          <a:cs typeface="Arial" panose="020B0604020202020204" pitchFamily="34" charset="0"/>
                        </a:rPr>
                      </a:br>
                      <a:r>
                        <a:rPr lang="en-US" sz="1100" dirty="0">
                          <a:effectLst/>
                          <a:latin typeface="Arial" panose="020B0604020202020204" pitchFamily="34" charset="0"/>
                          <a:cs typeface="Arial" panose="020B0604020202020204" pitchFamily="34" charset="0"/>
                        </a:rPr>
                        <a:t>per Year</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Brand Strategy</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tc>
                  <a:txBody>
                    <a:bodyPr/>
                    <a:lstStyle/>
                    <a:p>
                      <a:pPr marL="0" marR="0">
                        <a:lnSpc>
                          <a:spcPct val="115000"/>
                        </a:lnSpc>
                        <a:spcBef>
                          <a:spcPts val="300"/>
                        </a:spcBef>
                        <a:spcAft>
                          <a:spcPts val="300"/>
                        </a:spcAft>
                      </a:pPr>
                      <a:r>
                        <a:rPr lang="en-US" sz="1100" dirty="0">
                          <a:effectLst/>
                          <a:latin typeface="Arial" panose="020B0604020202020204" pitchFamily="34" charset="0"/>
                          <a:cs typeface="Arial" panose="020B0604020202020204" pitchFamily="34" charset="0"/>
                        </a:rPr>
                        <a:t>Number of times a customer is expected to purchase the product over a 12-month period. </a:t>
                      </a:r>
                      <a:endParaRPr lang="en-US" sz="1100" dirty="0">
                        <a:effectLst/>
                        <a:latin typeface="Arial" panose="020B0604020202020204" pitchFamily="34" charset="0"/>
                        <a:ea typeface="Yu Mincho" panose="02020400000000000000" pitchFamily="18" charset="-128"/>
                        <a:cs typeface="Arial" panose="020B0604020202020204" pitchFamily="34" charset="0"/>
                      </a:endParaRPr>
                    </a:p>
                  </a:txBody>
                  <a:tcPr marL="92007" marR="92007"/>
                </a:tc>
                <a:extLst>
                  <a:ext uri="{0D108BD9-81ED-4DB2-BD59-A6C34878D82A}">
                    <a16:rowId xmlns:a16="http://schemas.microsoft.com/office/drawing/2014/main" val="2158716251"/>
                  </a:ext>
                </a:extLst>
              </a:tr>
            </a:tbl>
          </a:graphicData>
        </a:graphic>
      </p:graphicFrame>
      <p:sp>
        <p:nvSpPr>
          <p:cNvPr id="3" name="Title 2"/>
          <p:cNvSpPr>
            <a:spLocks noGrp="1"/>
          </p:cNvSpPr>
          <p:nvPr>
            <p:ph type="title"/>
          </p:nvPr>
        </p:nvSpPr>
        <p:spPr/>
        <p:txBody>
          <a:bodyPr>
            <a:normAutofit/>
          </a:bodyPr>
          <a:lstStyle/>
          <a:p>
            <a:r>
              <a:rPr lang="en-US" sz="1600" i="1" dirty="0"/>
              <a:t>Return-on-Investment</a:t>
            </a:r>
            <a:br>
              <a:rPr lang="en-US" sz="1800" dirty="0"/>
            </a:br>
            <a:r>
              <a:rPr lang="en-US" dirty="0"/>
              <a:t>Metrics Required for Experiential ROI Modeling</a:t>
            </a:r>
          </a:p>
        </p:txBody>
      </p:sp>
      <p:sp>
        <p:nvSpPr>
          <p:cNvPr id="48" name="Slide Number Placeholder 3">
            <a:extLst>
              <a:ext uri="{FF2B5EF4-FFF2-40B4-BE49-F238E27FC236}">
                <a16:creationId xmlns:a16="http://schemas.microsoft.com/office/drawing/2014/main" id="{487578B5-BF0D-1541-882B-5BF4446FDDEC}"/>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49</a:t>
            </a:fld>
            <a:endParaRPr lang="en-US" altLang="en-US" dirty="0"/>
          </a:p>
        </p:txBody>
      </p:sp>
      <p:sp>
        <p:nvSpPr>
          <p:cNvPr id="6" name="TextBox 5">
            <a:extLst>
              <a:ext uri="{FF2B5EF4-FFF2-40B4-BE49-F238E27FC236}">
                <a16:creationId xmlns:a16="http://schemas.microsoft.com/office/drawing/2014/main" id="{17F0B6BA-9E68-B447-B4D1-3ABD939A94EA}"/>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272464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1234310859"/>
              </p:ext>
            </p:extLst>
          </p:nvPr>
        </p:nvGraphicFramePr>
        <p:xfrm>
          <a:off x="457200" y="1138238"/>
          <a:ext cx="8247062" cy="4840532"/>
        </p:xfrm>
        <a:graphic>
          <a:graphicData uri="http://schemas.openxmlformats.org/drawingml/2006/table">
            <a:tbl>
              <a:tblPr firstRow="1" bandRow="1">
                <a:tableStyleId>{0E3FDE45-AF77-4B5C-9715-49D594BDF05E}</a:tableStyleId>
              </a:tblPr>
              <a:tblGrid>
                <a:gridCol w="8247062">
                  <a:extLst>
                    <a:ext uri="{9D8B030D-6E8A-4147-A177-3AD203B41FA5}">
                      <a16:colId xmlns:a16="http://schemas.microsoft.com/office/drawing/2014/main" val="1083757570"/>
                    </a:ext>
                  </a:extLst>
                </a:gridCol>
              </a:tblGrid>
              <a:tr h="337712">
                <a:tc>
                  <a:txBody>
                    <a:bodyPr/>
                    <a:lstStyle/>
                    <a:p>
                      <a:pPr algn="l" fontAlgn="b">
                        <a:lnSpc>
                          <a:spcPct val="90000"/>
                        </a:lnSpc>
                      </a:pPr>
                      <a:r>
                        <a:rPr lang="en-US" sz="1400" u="none" strike="noStrike" dirty="0">
                          <a:effectLst/>
                        </a:rPr>
                        <a:t>Event Marketing Impact Benchmarks</a:t>
                      </a:r>
                      <a:endParaRPr lang="en-US" sz="1400" b="1" i="0" u="none" strike="noStrike" dirty="0">
                        <a:solidFill>
                          <a:srgbClr val="000000"/>
                        </a:solidFill>
                        <a:effectLst/>
                        <a:latin typeface="+mn-lt"/>
                      </a:endParaRPr>
                    </a:p>
                  </a:txBody>
                  <a:tcPr marL="46681" marR="46681" marT="0" marB="0" anchor="ctr"/>
                </a:tc>
                <a:extLst>
                  <a:ext uri="{0D108BD9-81ED-4DB2-BD59-A6C34878D82A}">
                    <a16:rowId xmlns:a16="http://schemas.microsoft.com/office/drawing/2014/main" val="1596922299"/>
                  </a:ext>
                </a:extLst>
              </a:tr>
              <a:tr h="375235">
                <a:tc>
                  <a:txBody>
                    <a:bodyPr/>
                    <a:lstStyle/>
                    <a:p>
                      <a:pPr algn="l" fontAlgn="t"/>
                      <a:r>
                        <a:rPr lang="en-US" sz="1400" u="none" strike="noStrike" dirty="0">
                          <a:effectLst/>
                          <a:hlinkClick r:id="rId3" action="ppaction://hlinksldjump"/>
                        </a:rPr>
                        <a:t>Consumer Brand Awareness Overall</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3175662524"/>
                  </a:ext>
                </a:extLst>
              </a:tr>
              <a:tr h="375235">
                <a:tc>
                  <a:txBody>
                    <a:bodyPr/>
                    <a:lstStyle/>
                    <a:p>
                      <a:pPr algn="l" fontAlgn="t"/>
                      <a:r>
                        <a:rPr lang="en-US" sz="1400" u="none" strike="noStrike" dirty="0">
                          <a:effectLst/>
                          <a:hlinkClick r:id="rId4" action="ppaction://hlinksldjump"/>
                        </a:rPr>
                        <a:t>Consumer Brand Awareness Benchmarks by Gender</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3956070933"/>
                  </a:ext>
                </a:extLst>
              </a:tr>
              <a:tr h="375235">
                <a:tc>
                  <a:txBody>
                    <a:bodyPr/>
                    <a:lstStyle/>
                    <a:p>
                      <a:pPr algn="l" fontAlgn="t"/>
                      <a:r>
                        <a:rPr lang="en-US" sz="1400" u="none" strike="noStrike" dirty="0">
                          <a:effectLst/>
                          <a:hlinkClick r:id="rId5" action="ppaction://hlinksldjump"/>
                        </a:rPr>
                        <a:t>Consumer Brand Awareness Benchmarks by Generation</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1817516405"/>
                  </a:ext>
                </a:extLst>
              </a:tr>
              <a:tr h="375235">
                <a:tc>
                  <a:txBody>
                    <a:bodyPr/>
                    <a:lstStyle/>
                    <a:p>
                      <a:pPr algn="l" fontAlgn="t"/>
                      <a:r>
                        <a:rPr lang="en-US" sz="1400" u="none" strike="noStrike" dirty="0">
                          <a:effectLst/>
                          <a:hlinkClick r:id="rId6" action="ppaction://hlinksldjump"/>
                        </a:rPr>
                        <a:t>Consumer Brand Awareness Benchmarks by Nightlife Events</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1266805056"/>
                  </a:ext>
                </a:extLst>
              </a:tr>
              <a:tr h="375235">
                <a:tc>
                  <a:txBody>
                    <a:bodyPr/>
                    <a:lstStyle/>
                    <a:p>
                      <a:pPr algn="l" fontAlgn="t"/>
                      <a:r>
                        <a:rPr lang="en-US" sz="1400" u="none" strike="noStrike" dirty="0">
                          <a:effectLst/>
                          <a:hlinkClick r:id="rId7" action="ppaction://hlinksldjump"/>
                        </a:rPr>
                        <a:t>Consumer Recommend Intent/ Advocacy Overall</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3053282253"/>
                  </a:ext>
                </a:extLst>
              </a:tr>
              <a:tr h="375235">
                <a:tc>
                  <a:txBody>
                    <a:bodyPr/>
                    <a:lstStyle/>
                    <a:p>
                      <a:pPr algn="l" fontAlgn="t"/>
                      <a:r>
                        <a:rPr lang="en-US" sz="1400" u="none" strike="noStrike" dirty="0">
                          <a:effectLst/>
                          <a:hlinkClick r:id="rId8" action="ppaction://hlinksldjump"/>
                        </a:rPr>
                        <a:t>Consumer Recommend Intent/ Advocacy Benchmarks by Gender</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539286150"/>
                  </a:ext>
                </a:extLst>
              </a:tr>
              <a:tr h="375235">
                <a:tc>
                  <a:txBody>
                    <a:bodyPr/>
                    <a:lstStyle/>
                    <a:p>
                      <a:pPr algn="l" fontAlgn="t"/>
                      <a:r>
                        <a:rPr lang="en-US" sz="1400" u="none" strike="noStrike" dirty="0">
                          <a:effectLst/>
                          <a:hlinkClick r:id="rId9" action="ppaction://hlinksldjump"/>
                        </a:rPr>
                        <a:t>Consumer Recommend Intent/ Advocacy Benchmarks by Generation</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2869971910"/>
                  </a:ext>
                </a:extLst>
              </a:tr>
              <a:tr h="375235">
                <a:tc>
                  <a:txBody>
                    <a:bodyPr/>
                    <a:lstStyle/>
                    <a:p>
                      <a:pPr algn="l" fontAlgn="t"/>
                      <a:r>
                        <a:rPr lang="en-US" sz="1400" u="none" strike="noStrike" dirty="0">
                          <a:effectLst/>
                          <a:hlinkClick r:id="rId10" action="ppaction://hlinksldjump"/>
                        </a:rPr>
                        <a:t>Consumer Recommend Intent/ Advocacy Benchmarks by Nightlife Events</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2051496004"/>
                  </a:ext>
                </a:extLst>
              </a:tr>
              <a:tr h="375235">
                <a:tc>
                  <a:txBody>
                    <a:bodyPr/>
                    <a:lstStyle/>
                    <a:p>
                      <a:pPr algn="l" fontAlgn="t"/>
                      <a:r>
                        <a:rPr lang="en-US" sz="1400" u="none" strike="noStrike" dirty="0">
                          <a:effectLst/>
                          <a:hlinkClick r:id="rId11" action="ppaction://hlinksldjump"/>
                        </a:rPr>
                        <a:t>Consumer Purchase Intent Overall</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3560381192"/>
                  </a:ext>
                </a:extLst>
              </a:tr>
              <a:tr h="375235">
                <a:tc>
                  <a:txBody>
                    <a:bodyPr/>
                    <a:lstStyle/>
                    <a:p>
                      <a:pPr algn="l" fontAlgn="t"/>
                      <a:r>
                        <a:rPr lang="en-US" sz="1400" u="none" strike="noStrike" dirty="0">
                          <a:effectLst/>
                          <a:hlinkClick r:id="rId12" action="ppaction://hlinksldjump"/>
                        </a:rPr>
                        <a:t>Consumer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926297601"/>
                  </a:ext>
                </a:extLst>
              </a:tr>
              <a:tr h="375235">
                <a:tc>
                  <a:txBody>
                    <a:bodyPr/>
                    <a:lstStyle/>
                    <a:p>
                      <a:pPr algn="l" fontAlgn="t"/>
                      <a:r>
                        <a:rPr lang="en-US" sz="1400" u="none" strike="noStrike" dirty="0">
                          <a:effectLst/>
                          <a:hlinkClick r:id="rId13" action="ppaction://hlinksldjump"/>
                        </a:rPr>
                        <a:t>Consumer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1452142147"/>
                  </a:ext>
                </a:extLst>
              </a:tr>
              <a:tr h="375235">
                <a:tc>
                  <a:txBody>
                    <a:bodyPr/>
                    <a:lstStyle/>
                    <a:p>
                      <a:pPr algn="l" fontAlgn="t"/>
                      <a:r>
                        <a:rPr lang="en-US" sz="1400" u="none" strike="noStrike" dirty="0">
                          <a:effectLst/>
                          <a:hlinkClick r:id="rId14" action="ppaction://hlinksldjump"/>
                        </a:rPr>
                        <a:t>Consumer Purchase Intent Benchmarks by Nightlife Events</a:t>
                      </a:r>
                      <a:endParaRPr lang="en-US" sz="1400" b="0" i="0" u="none" strike="noStrike" dirty="0">
                        <a:solidFill>
                          <a:srgbClr val="000000"/>
                        </a:solidFill>
                        <a:effectLst/>
                        <a:latin typeface="Arial" panose="020B0604020202020204" pitchFamily="34" charset="0"/>
                      </a:endParaRPr>
                    </a:p>
                  </a:txBody>
                  <a:tcPr marL="233407" marR="46681" marT="0" marB="0"/>
                </a:tc>
                <a:extLst>
                  <a:ext uri="{0D108BD9-81ED-4DB2-BD59-A6C34878D82A}">
                    <a16:rowId xmlns:a16="http://schemas.microsoft.com/office/drawing/2014/main" val="2187030045"/>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dirty="0"/>
            </a:br>
            <a:r>
              <a:rPr lang="en-US" sz="2000" dirty="0"/>
              <a:t>Index of Tables: Impact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5</a:t>
            </a:fld>
            <a:endParaRPr lang="en-US" altLang="en-US" dirty="0"/>
          </a:p>
        </p:txBody>
      </p:sp>
      <p:sp>
        <p:nvSpPr>
          <p:cNvPr id="14" name="TextBox 13">
            <a:extLst>
              <a:ext uri="{FF2B5EF4-FFF2-40B4-BE49-F238E27FC236}">
                <a16:creationId xmlns:a16="http://schemas.microsoft.com/office/drawing/2014/main" id="{226FF457-8D74-3B4A-B2DF-1E73D2C41BA3}"/>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306306548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101BDD04-ACE8-1A47-91C9-91C602EBE6E6}"/>
              </a:ext>
            </a:extLst>
          </p:cNvPr>
          <p:cNvCxnSpPr/>
          <p:nvPr/>
        </p:nvCxnSpPr>
        <p:spPr bwMode="auto">
          <a:xfrm>
            <a:off x="7994909" y="4360835"/>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 name="Title 2">
            <a:extLst>
              <a:ext uri="{FF2B5EF4-FFF2-40B4-BE49-F238E27FC236}">
                <a16:creationId xmlns:a16="http://schemas.microsoft.com/office/drawing/2014/main" id="{DAEDC627-B6EF-C944-94F1-008D9649C3DC}"/>
              </a:ext>
            </a:extLst>
          </p:cNvPr>
          <p:cNvSpPr>
            <a:spLocks noGrp="1"/>
          </p:cNvSpPr>
          <p:nvPr>
            <p:ph type="title"/>
          </p:nvPr>
        </p:nvSpPr>
        <p:spPr/>
        <p:txBody>
          <a:bodyPr>
            <a:normAutofit/>
          </a:bodyPr>
          <a:lstStyle/>
          <a:p>
            <a:r>
              <a:rPr lang="en-US" sz="1600" i="1" dirty="0"/>
              <a:t>Return-on-Investment</a:t>
            </a:r>
            <a:br>
              <a:rPr lang="en-US" sz="1800" dirty="0"/>
            </a:br>
            <a:r>
              <a:rPr lang="en-US" dirty="0"/>
              <a:t>Derived Return-on-Investment (ROI) Benchmarks</a:t>
            </a:r>
          </a:p>
        </p:txBody>
      </p:sp>
      <p:sp>
        <p:nvSpPr>
          <p:cNvPr id="4" name="Slide Number Placeholder 3">
            <a:extLst>
              <a:ext uri="{FF2B5EF4-FFF2-40B4-BE49-F238E27FC236}">
                <a16:creationId xmlns:a16="http://schemas.microsoft.com/office/drawing/2014/main" id="{80E3D594-7B2A-294E-903B-F546C053FF44}"/>
              </a:ext>
            </a:extLst>
          </p:cNvPr>
          <p:cNvSpPr>
            <a:spLocks noGrp="1"/>
          </p:cNvSpPr>
          <p:nvPr>
            <p:ph type="sldNum" sz="quarter" idx="4"/>
          </p:nvPr>
        </p:nvSpPr>
        <p:spPr/>
        <p:txBody>
          <a:bodyPr/>
          <a:lstStyle/>
          <a:p>
            <a:fld id="{9811F8BB-88D0-42D8-BC7D-17E499E45145}" type="slidenum">
              <a:rPr lang="en-US" altLang="en-US" smtClean="0"/>
              <a:pPr/>
              <a:t>50</a:t>
            </a:fld>
            <a:endParaRPr lang="en-US" altLang="en-US" dirty="0"/>
          </a:p>
        </p:txBody>
      </p:sp>
      <p:cxnSp>
        <p:nvCxnSpPr>
          <p:cNvPr id="24" name="AutoShape 13">
            <a:extLst>
              <a:ext uri="{FF2B5EF4-FFF2-40B4-BE49-F238E27FC236}">
                <a16:creationId xmlns:a16="http://schemas.microsoft.com/office/drawing/2014/main" id="{59E8E659-3CF0-B64F-9EBB-0D2B5309BE93}"/>
              </a:ext>
            </a:extLst>
          </p:cNvPr>
          <p:cNvCxnSpPr>
            <a:cxnSpLocks noChangeShapeType="1"/>
          </p:cNvCxnSpPr>
          <p:nvPr/>
        </p:nvCxnSpPr>
        <p:spPr bwMode="auto">
          <a:xfrm rot="16200000" flipH="1">
            <a:off x="4422991" y="820101"/>
            <a:ext cx="274320" cy="228600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5" name="AutoShape 13">
            <a:extLst>
              <a:ext uri="{FF2B5EF4-FFF2-40B4-BE49-F238E27FC236}">
                <a16:creationId xmlns:a16="http://schemas.microsoft.com/office/drawing/2014/main" id="{8CCF8C35-B590-5846-8D21-9859ECABFA9A}"/>
              </a:ext>
            </a:extLst>
          </p:cNvPr>
          <p:cNvCxnSpPr>
            <a:cxnSpLocks noChangeShapeType="1"/>
          </p:cNvCxnSpPr>
          <p:nvPr/>
        </p:nvCxnSpPr>
        <p:spPr bwMode="auto">
          <a:xfrm rot="5400000">
            <a:off x="2136991" y="820100"/>
            <a:ext cx="274320" cy="228600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6" name="AutoShape 13">
            <a:extLst>
              <a:ext uri="{FF2B5EF4-FFF2-40B4-BE49-F238E27FC236}">
                <a16:creationId xmlns:a16="http://schemas.microsoft.com/office/drawing/2014/main" id="{258B725A-955E-B541-9276-435A593A22E4}"/>
              </a:ext>
            </a:extLst>
          </p:cNvPr>
          <p:cNvCxnSpPr>
            <a:cxnSpLocks noChangeShapeType="1"/>
          </p:cNvCxnSpPr>
          <p:nvPr/>
        </p:nvCxnSpPr>
        <p:spPr bwMode="auto">
          <a:xfrm rot="5400000">
            <a:off x="2914231" y="1597339"/>
            <a:ext cx="274320" cy="73152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7" name="AutoShape 13">
            <a:extLst>
              <a:ext uri="{FF2B5EF4-FFF2-40B4-BE49-F238E27FC236}">
                <a16:creationId xmlns:a16="http://schemas.microsoft.com/office/drawing/2014/main" id="{C6F9EE7D-57BB-9345-B0B6-DB5FDE5F86D8}"/>
              </a:ext>
            </a:extLst>
          </p:cNvPr>
          <p:cNvCxnSpPr>
            <a:cxnSpLocks noChangeShapeType="1"/>
          </p:cNvCxnSpPr>
          <p:nvPr/>
        </p:nvCxnSpPr>
        <p:spPr bwMode="auto">
          <a:xfrm rot="16200000" flipH="1">
            <a:off x="3693046" y="1551619"/>
            <a:ext cx="274320" cy="822960"/>
          </a:xfrm>
          <a:prstGeom prst="bentConnector3">
            <a:avLst>
              <a:gd name="adj1" fmla="val 50000"/>
            </a:avLst>
          </a:prstGeom>
          <a:noFill/>
          <a:ln w="22225">
            <a:solidFill>
              <a:srgbClr val="6A85BE"/>
            </a:solidFill>
            <a:miter lim="800000"/>
            <a:headEnd/>
            <a:tailEnd type="arrow" w="med" len="med"/>
          </a:ln>
          <a:extLst>
            <a:ext uri="{909E8E84-426E-40DD-AFC4-6F175D3DCCD1}">
              <a14:hiddenFill xmlns:a14="http://schemas.microsoft.com/office/drawing/2010/main">
                <a:noFill/>
              </a14:hiddenFill>
            </a:ext>
          </a:extLst>
        </p:spPr>
      </p:cxnSp>
      <p:cxnSp>
        <p:nvCxnSpPr>
          <p:cNvPr id="29" name="Straight Arrow Connector 28">
            <a:extLst>
              <a:ext uri="{FF2B5EF4-FFF2-40B4-BE49-F238E27FC236}">
                <a16:creationId xmlns:a16="http://schemas.microsoft.com/office/drawing/2014/main" id="{A451EE92-3CE8-6A48-8052-88678C970405}"/>
              </a:ext>
            </a:extLst>
          </p:cNvPr>
          <p:cNvCxnSpPr/>
          <p:nvPr/>
        </p:nvCxnSpPr>
        <p:spPr bwMode="auto">
          <a:xfrm>
            <a:off x="1131151" y="2646902"/>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Straight Arrow Connector 29">
            <a:extLst>
              <a:ext uri="{FF2B5EF4-FFF2-40B4-BE49-F238E27FC236}">
                <a16:creationId xmlns:a16="http://schemas.microsoft.com/office/drawing/2014/main" id="{DCCFFACE-605A-0F47-A64C-1862EDE23AC5}"/>
              </a:ext>
            </a:extLst>
          </p:cNvPr>
          <p:cNvCxnSpPr/>
          <p:nvPr/>
        </p:nvCxnSpPr>
        <p:spPr bwMode="auto">
          <a:xfrm>
            <a:off x="2675357" y="2646901"/>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92246B56-3761-1D4F-A240-47522824633D}"/>
              </a:ext>
            </a:extLst>
          </p:cNvPr>
          <p:cNvCxnSpPr/>
          <p:nvPr/>
        </p:nvCxnSpPr>
        <p:spPr bwMode="auto">
          <a:xfrm>
            <a:off x="4219563" y="2646900"/>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5F3F43BB-303A-0944-98C7-55CC5E9D946F}"/>
              </a:ext>
            </a:extLst>
          </p:cNvPr>
          <p:cNvCxnSpPr/>
          <p:nvPr/>
        </p:nvCxnSpPr>
        <p:spPr bwMode="auto">
          <a:xfrm>
            <a:off x="5743221" y="2646899"/>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9861D9CB-F112-BE47-90E2-09DA415E8181}"/>
              </a:ext>
            </a:extLst>
          </p:cNvPr>
          <p:cNvCxnSpPr/>
          <p:nvPr/>
        </p:nvCxnSpPr>
        <p:spPr bwMode="auto">
          <a:xfrm>
            <a:off x="1131151" y="3503869"/>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 name="Straight Arrow Connector 33">
            <a:extLst>
              <a:ext uri="{FF2B5EF4-FFF2-40B4-BE49-F238E27FC236}">
                <a16:creationId xmlns:a16="http://schemas.microsoft.com/office/drawing/2014/main" id="{7848DB1D-EA12-DA4B-9B03-1C70E61CF353}"/>
              </a:ext>
            </a:extLst>
          </p:cNvPr>
          <p:cNvCxnSpPr/>
          <p:nvPr/>
        </p:nvCxnSpPr>
        <p:spPr bwMode="auto">
          <a:xfrm>
            <a:off x="2675357" y="3503868"/>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8142624C-6813-4A4E-8C04-2F97889485F6}"/>
              </a:ext>
            </a:extLst>
          </p:cNvPr>
          <p:cNvCxnSpPr/>
          <p:nvPr/>
        </p:nvCxnSpPr>
        <p:spPr bwMode="auto">
          <a:xfrm>
            <a:off x="4219563" y="3503867"/>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AutoShape 13">
            <a:extLst>
              <a:ext uri="{FF2B5EF4-FFF2-40B4-BE49-F238E27FC236}">
                <a16:creationId xmlns:a16="http://schemas.microsoft.com/office/drawing/2014/main" id="{DE05E710-0AC0-B34D-8ED4-356CA35C51AB}"/>
              </a:ext>
            </a:extLst>
          </p:cNvPr>
          <p:cNvCxnSpPr>
            <a:cxnSpLocks noChangeShapeType="1"/>
          </p:cNvCxnSpPr>
          <p:nvPr/>
        </p:nvCxnSpPr>
        <p:spPr bwMode="auto">
          <a:xfrm rot="5400000" flipH="1" flipV="1">
            <a:off x="3305163" y="3729989"/>
            <a:ext cx="274320" cy="1554480"/>
          </a:xfrm>
          <a:prstGeom prst="bentConnector3">
            <a:avLst>
              <a:gd name="adj1" fmla="val 50000"/>
            </a:avLst>
          </a:prstGeom>
          <a:noFill/>
          <a:ln w="22225">
            <a:solidFill>
              <a:srgbClr val="6A85BE"/>
            </a:solidFill>
            <a:miter lim="800000"/>
            <a:headEnd/>
            <a:tailEnd type="none" w="med" len="med"/>
          </a:ln>
          <a:extLst>
            <a:ext uri="{909E8E84-426E-40DD-AFC4-6F175D3DCCD1}">
              <a14:hiddenFill xmlns:a14="http://schemas.microsoft.com/office/drawing/2010/main">
                <a:noFill/>
              </a14:hiddenFill>
            </a:ext>
          </a:extLst>
        </p:spPr>
      </p:cxnSp>
      <p:cxnSp>
        <p:nvCxnSpPr>
          <p:cNvPr id="37" name="AutoShape 13">
            <a:extLst>
              <a:ext uri="{FF2B5EF4-FFF2-40B4-BE49-F238E27FC236}">
                <a16:creationId xmlns:a16="http://schemas.microsoft.com/office/drawing/2014/main" id="{3EC6501D-BB6C-A44E-9336-ADF81B351612}"/>
              </a:ext>
            </a:extLst>
          </p:cNvPr>
          <p:cNvCxnSpPr>
            <a:cxnSpLocks noChangeShapeType="1"/>
          </p:cNvCxnSpPr>
          <p:nvPr/>
        </p:nvCxnSpPr>
        <p:spPr bwMode="auto">
          <a:xfrm rot="16200000" flipV="1">
            <a:off x="1750683" y="3729990"/>
            <a:ext cx="274320" cy="1554480"/>
          </a:xfrm>
          <a:prstGeom prst="bentConnector3">
            <a:avLst>
              <a:gd name="adj1" fmla="val 50000"/>
            </a:avLst>
          </a:prstGeom>
          <a:noFill/>
          <a:ln w="22225">
            <a:solidFill>
              <a:srgbClr val="6A85BE"/>
            </a:solidFill>
            <a:miter lim="800000"/>
            <a:headEnd type="arrow"/>
            <a:tailEnd type="none" w="med" len="med"/>
          </a:ln>
          <a:extLst>
            <a:ext uri="{909E8E84-426E-40DD-AFC4-6F175D3DCCD1}">
              <a14:hiddenFill xmlns:a14="http://schemas.microsoft.com/office/drawing/2010/main">
                <a:noFill/>
              </a14:hiddenFill>
            </a:ext>
          </a:extLst>
        </p:spPr>
      </p:cxnSp>
      <p:cxnSp>
        <p:nvCxnSpPr>
          <p:cNvPr id="39" name="Straight Arrow Connector 38">
            <a:extLst>
              <a:ext uri="{FF2B5EF4-FFF2-40B4-BE49-F238E27FC236}">
                <a16:creationId xmlns:a16="http://schemas.microsoft.com/office/drawing/2014/main" id="{13A0BC38-0187-9E40-A202-3BB450859E7E}"/>
              </a:ext>
            </a:extLst>
          </p:cNvPr>
          <p:cNvCxnSpPr/>
          <p:nvPr/>
        </p:nvCxnSpPr>
        <p:spPr bwMode="auto">
          <a:xfrm>
            <a:off x="2665083" y="5274354"/>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8BC5D1DC-D213-0B41-89FC-6444907CF6BC}"/>
              </a:ext>
            </a:extLst>
          </p:cNvPr>
          <p:cNvCxnSpPr>
            <a:cxnSpLocks/>
          </p:cNvCxnSpPr>
          <p:nvPr/>
        </p:nvCxnSpPr>
        <p:spPr bwMode="auto">
          <a:xfrm>
            <a:off x="3293861" y="5891596"/>
            <a:ext cx="227751" cy="0"/>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766D9964-DD47-B44A-8AEF-2A8D4E833D08}"/>
              </a:ext>
            </a:extLst>
          </p:cNvPr>
          <p:cNvCxnSpPr>
            <a:cxnSpLocks/>
          </p:cNvCxnSpPr>
          <p:nvPr/>
        </p:nvCxnSpPr>
        <p:spPr bwMode="auto">
          <a:xfrm>
            <a:off x="4838963" y="5888182"/>
            <a:ext cx="227751" cy="0"/>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3" name="AutoShape 13">
            <a:extLst>
              <a:ext uri="{FF2B5EF4-FFF2-40B4-BE49-F238E27FC236}">
                <a16:creationId xmlns:a16="http://schemas.microsoft.com/office/drawing/2014/main" id="{3079D5C5-EA33-E24A-A59E-5F385A320AE1}"/>
              </a:ext>
            </a:extLst>
          </p:cNvPr>
          <p:cNvCxnSpPr>
            <a:cxnSpLocks noChangeShapeType="1"/>
          </p:cNvCxnSpPr>
          <p:nvPr/>
        </p:nvCxnSpPr>
        <p:spPr bwMode="auto">
          <a:xfrm rot="10800000" flipV="1">
            <a:off x="6375113" y="2413462"/>
            <a:ext cx="914400" cy="3474720"/>
          </a:xfrm>
          <a:prstGeom prst="bentConnector3">
            <a:avLst>
              <a:gd name="adj1" fmla="val 50000"/>
            </a:avLst>
          </a:prstGeom>
          <a:noFill/>
          <a:ln w="22225">
            <a:solidFill>
              <a:srgbClr val="6A85BE"/>
            </a:solidFill>
            <a:miter lim="800000"/>
            <a:headEnd type="arrow"/>
            <a:tailEnd type="none" w="med" len="med"/>
          </a:ln>
          <a:extLst>
            <a:ext uri="{909E8E84-426E-40DD-AFC4-6F175D3DCCD1}">
              <a14:hiddenFill xmlns:a14="http://schemas.microsoft.com/office/drawing/2010/main">
                <a:noFill/>
              </a14:hiddenFill>
            </a:ext>
          </a:extLst>
        </p:spPr>
      </p:cxnSp>
      <p:cxnSp>
        <p:nvCxnSpPr>
          <p:cNvPr id="46" name="Straight Arrow Connector 45">
            <a:extLst>
              <a:ext uri="{FF2B5EF4-FFF2-40B4-BE49-F238E27FC236}">
                <a16:creationId xmlns:a16="http://schemas.microsoft.com/office/drawing/2014/main" id="{B0825234-8246-CB48-B136-83D8BF0E11CB}"/>
              </a:ext>
            </a:extLst>
          </p:cNvPr>
          <p:cNvCxnSpPr/>
          <p:nvPr/>
        </p:nvCxnSpPr>
        <p:spPr bwMode="auto">
          <a:xfrm>
            <a:off x="7981275" y="2637663"/>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F25E6125-695A-D94C-BB2C-EED0763A4749}"/>
              </a:ext>
            </a:extLst>
          </p:cNvPr>
          <p:cNvCxnSpPr/>
          <p:nvPr/>
        </p:nvCxnSpPr>
        <p:spPr bwMode="auto">
          <a:xfrm>
            <a:off x="7988092" y="3494631"/>
            <a:ext cx="0" cy="287677"/>
          </a:xfrm>
          <a:prstGeom prst="straightConnector1">
            <a:avLst/>
          </a:prstGeom>
          <a:solidFill>
            <a:schemeClr val="accent1"/>
          </a:solidFill>
          <a:ln w="22225" cap="flat" cmpd="sng" algn="ctr">
            <a:solidFill>
              <a:srgbClr val="6A85BE"/>
            </a:solidFill>
            <a:prstDash val="solid"/>
            <a:round/>
            <a:headEnd type="none" w="med" len="med"/>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8" name="TextBox 37">
            <a:extLst>
              <a:ext uri="{FF2B5EF4-FFF2-40B4-BE49-F238E27FC236}">
                <a16:creationId xmlns:a16="http://schemas.microsoft.com/office/drawing/2014/main" id="{AD2B4016-9D50-204D-B974-32309AA7F6F3}"/>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BFDEDCEF-EAB5-5C41-99A6-8A4F8592A781}"/>
              </a:ext>
            </a:extLst>
          </p:cNvPr>
          <p:cNvGraphicFramePr>
            <a:graphicFrameLocks noGrp="1"/>
          </p:cNvGraphicFramePr>
          <p:nvPr>
            <p:ph idx="1"/>
            <p:extLst>
              <p:ext uri="{D42A27DB-BD31-4B8C-83A1-F6EECF244321}">
                <p14:modId xmlns:p14="http://schemas.microsoft.com/office/powerpoint/2010/main" val="3915006455"/>
              </p:ext>
            </p:extLst>
          </p:nvPr>
        </p:nvGraphicFramePr>
        <p:xfrm>
          <a:off x="411020" y="1239842"/>
          <a:ext cx="8247360" cy="4899196"/>
        </p:xfrm>
        <a:graphic>
          <a:graphicData uri="http://schemas.openxmlformats.org/drawingml/2006/table">
            <a:tbl>
              <a:tblPr firstRow="1" bandRow="1">
                <a:tableStyleId>{5C22544A-7EE6-4342-B048-85BDC9FD1C3A}</a:tableStyleId>
              </a:tblPr>
              <a:tblGrid>
                <a:gridCol w="1320839">
                  <a:extLst>
                    <a:ext uri="{9D8B030D-6E8A-4147-A177-3AD203B41FA5}">
                      <a16:colId xmlns:a16="http://schemas.microsoft.com/office/drawing/2014/main" val="874132564"/>
                    </a:ext>
                  </a:extLst>
                </a:gridCol>
                <a:gridCol w="233236">
                  <a:extLst>
                    <a:ext uri="{9D8B030D-6E8A-4147-A177-3AD203B41FA5}">
                      <a16:colId xmlns:a16="http://schemas.microsoft.com/office/drawing/2014/main" val="2796596473"/>
                    </a:ext>
                  </a:extLst>
                </a:gridCol>
                <a:gridCol w="1320839">
                  <a:extLst>
                    <a:ext uri="{9D8B030D-6E8A-4147-A177-3AD203B41FA5}">
                      <a16:colId xmlns:a16="http://schemas.microsoft.com/office/drawing/2014/main" val="4029661946"/>
                    </a:ext>
                  </a:extLst>
                </a:gridCol>
                <a:gridCol w="233236">
                  <a:extLst>
                    <a:ext uri="{9D8B030D-6E8A-4147-A177-3AD203B41FA5}">
                      <a16:colId xmlns:a16="http://schemas.microsoft.com/office/drawing/2014/main" val="624849044"/>
                    </a:ext>
                  </a:extLst>
                </a:gridCol>
                <a:gridCol w="1320839">
                  <a:extLst>
                    <a:ext uri="{9D8B030D-6E8A-4147-A177-3AD203B41FA5}">
                      <a16:colId xmlns:a16="http://schemas.microsoft.com/office/drawing/2014/main" val="4046352872"/>
                    </a:ext>
                  </a:extLst>
                </a:gridCol>
                <a:gridCol w="233236">
                  <a:extLst>
                    <a:ext uri="{9D8B030D-6E8A-4147-A177-3AD203B41FA5}">
                      <a16:colId xmlns:a16="http://schemas.microsoft.com/office/drawing/2014/main" val="2625288722"/>
                    </a:ext>
                  </a:extLst>
                </a:gridCol>
                <a:gridCol w="1320839">
                  <a:extLst>
                    <a:ext uri="{9D8B030D-6E8A-4147-A177-3AD203B41FA5}">
                      <a16:colId xmlns:a16="http://schemas.microsoft.com/office/drawing/2014/main" val="1744374760"/>
                    </a:ext>
                  </a:extLst>
                </a:gridCol>
                <a:gridCol w="943457">
                  <a:extLst>
                    <a:ext uri="{9D8B030D-6E8A-4147-A177-3AD203B41FA5}">
                      <a16:colId xmlns:a16="http://schemas.microsoft.com/office/drawing/2014/main" val="1856476219"/>
                    </a:ext>
                  </a:extLst>
                </a:gridCol>
                <a:gridCol w="1320839">
                  <a:extLst>
                    <a:ext uri="{9D8B030D-6E8A-4147-A177-3AD203B41FA5}">
                      <a16:colId xmlns:a16="http://schemas.microsoft.com/office/drawing/2014/main" val="1249934867"/>
                    </a:ext>
                  </a:extLst>
                </a:gridCol>
              </a:tblGrid>
              <a:tr h="577303">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en-US" sz="1100" b="0" i="0" dirty="0">
                          <a:solidFill>
                            <a:schemeClr val="tx1"/>
                          </a:solidFill>
                          <a:latin typeface="Arial Narrow" panose="020B0604020202020204" pitchFamily="34" charset="0"/>
                          <a:cs typeface="Arial Narrow" panose="020B0604020202020204" pitchFamily="34" charset="0"/>
                        </a:rPr>
                        <a:t>186 Median Interactions per Event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hMerge="1">
                  <a:txBody>
                    <a:bodyPr/>
                    <a:lstStyle/>
                    <a:p>
                      <a:endParaRPr lang="en-US" sz="300" dirty="0"/>
                    </a:p>
                  </a:txBody>
                  <a:tcPr marL="0" marR="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lang="en-US" sz="300" dirty="0"/>
                    </a:p>
                  </a:txBody>
                  <a:tcPr marL="0" marR="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5718516"/>
                  </a:ext>
                </a:extLst>
              </a:tr>
              <a:tr h="277454">
                <a:tc>
                  <a:txBody>
                    <a:bodyPr/>
                    <a:lstStyle/>
                    <a:p>
                      <a:pPr algn="ctr"/>
                      <a:endParaRPr lang="en-US" sz="300" b="0" i="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7251579"/>
                  </a:ext>
                </a:extLst>
              </a:tr>
              <a:tr h="577303">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43%</a:t>
                      </a:r>
                    </a:p>
                    <a:p>
                      <a:pPr algn="ctr"/>
                      <a:r>
                        <a:rPr lang="en-US" sz="1200" b="0" i="0" dirty="0">
                          <a:latin typeface="Arial Narrow" panose="020B0604020202020204" pitchFamily="34" charset="0"/>
                          <a:cs typeface="Arial Narrow" panose="020B0604020202020204" pitchFamily="34" charset="0"/>
                        </a:rPr>
                        <a:t>Newly </a:t>
                      </a:r>
                      <a:br>
                        <a:rPr lang="en-US" sz="1200" b="0" i="0" dirty="0">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Educated</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8%</a:t>
                      </a:r>
                    </a:p>
                    <a:p>
                      <a:pPr algn="ctr"/>
                      <a:r>
                        <a:rPr lang="en-US" sz="1200" b="0" i="0" dirty="0">
                          <a:latin typeface="Arial Narrow" panose="020B0604020202020204" pitchFamily="34" charset="0"/>
                          <a:cs typeface="Arial Narrow" panose="020B0604020202020204" pitchFamily="34" charset="0"/>
                        </a:rPr>
                        <a:t>Aware/ Non-</a:t>
                      </a:r>
                      <a:br>
                        <a:rPr lang="en-US" sz="1200" b="0" i="0" dirty="0">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23%</a:t>
                      </a:r>
                    </a:p>
                    <a:p>
                      <a:pPr algn="ctr"/>
                      <a:r>
                        <a:rPr lang="en-US" sz="1200" b="0" i="0" dirty="0">
                          <a:latin typeface="Arial Narrow" panose="020B0604020202020204" pitchFamily="34" charset="0"/>
                          <a:cs typeface="Arial Narrow" panose="020B0604020202020204" pitchFamily="34" charset="0"/>
                        </a:rPr>
                        <a:t>Win-Back </a:t>
                      </a:r>
                      <a:br>
                        <a:rPr lang="en-US" sz="1200" b="0" i="0" dirty="0">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26%</a:t>
                      </a:r>
                    </a:p>
                    <a:p>
                      <a:pPr algn="ctr"/>
                      <a:r>
                        <a:rPr lang="en-US" sz="1200" b="0" i="0" dirty="0">
                          <a:latin typeface="Arial Narrow" panose="020B0604020202020204" pitchFamily="34" charset="0"/>
                          <a:cs typeface="Arial Narrow" panose="020B0604020202020204" pitchFamily="34" charset="0"/>
                        </a:rPr>
                        <a:t>Current </a:t>
                      </a:r>
                      <a:br>
                        <a:rPr lang="en-US" sz="1200" b="0" i="0" dirty="0">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$50.97</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Median Annual Value </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per Customer</a:t>
                      </a: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extLst>
                  <a:ext uri="{0D108BD9-81ED-4DB2-BD59-A6C34878D82A}">
                    <a16:rowId xmlns:a16="http://schemas.microsoft.com/office/drawing/2014/main" val="2304247984"/>
                  </a:ext>
                </a:extLst>
              </a:tr>
              <a:tr h="277454">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120401"/>
                  </a:ext>
                </a:extLst>
              </a:tr>
              <a:tr h="577303">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39% to 71%</a:t>
                      </a:r>
                    </a:p>
                    <a:p>
                      <a:pPr algn="ctr"/>
                      <a:r>
                        <a:rPr lang="en-US" sz="1200" b="0" i="0" dirty="0">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34% to 71%</a:t>
                      </a:r>
                    </a:p>
                    <a:p>
                      <a:pPr algn="ctr"/>
                      <a:r>
                        <a:rPr lang="en-US" sz="1200" b="0" i="0" dirty="0">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17% to 53%</a:t>
                      </a:r>
                    </a:p>
                    <a:p>
                      <a:pPr algn="ctr"/>
                      <a:r>
                        <a:rPr lang="en-US" sz="1200" b="0" i="0" dirty="0">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44% to 83%</a:t>
                      </a:r>
                    </a:p>
                    <a:p>
                      <a:pPr algn="ctr"/>
                      <a:r>
                        <a:rPr lang="en-US" sz="1200" b="0" i="0" dirty="0">
                          <a:latin typeface="Arial Narrow" panose="020B0604020202020204" pitchFamily="34" charset="0"/>
                          <a:cs typeface="Arial Narrow" panose="020B0604020202020204" pitchFamily="34" charset="0"/>
                        </a:rPr>
                        <a:t>Purchase Intent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$1,348 to $2,772</a:t>
                      </a:r>
                    </a:p>
                    <a:p>
                      <a:pPr algn="ctr"/>
                      <a:r>
                        <a:rPr lang="en-US" sz="1200" b="0" i="0" dirty="0">
                          <a:latin typeface="Arial Narrow" panose="020B0604020202020204" pitchFamily="34" charset="0"/>
                          <a:cs typeface="Arial Narrow" panose="020B0604020202020204" pitchFamily="34" charset="0"/>
                        </a:rPr>
                        <a:t>Total Estimated Revenue</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extLst>
                  <a:ext uri="{0D108BD9-81ED-4DB2-BD59-A6C34878D82A}">
                    <a16:rowId xmlns:a16="http://schemas.microsoft.com/office/drawing/2014/main" val="3090140388"/>
                  </a:ext>
                </a:extLst>
              </a:tr>
              <a:tr h="277454">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1012209"/>
                  </a:ext>
                </a:extLst>
              </a:tr>
              <a:tr h="577303">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32 to 58</a:t>
                      </a:r>
                      <a:br>
                        <a:rPr lang="en-US" sz="1200" b="0" i="0" dirty="0">
                          <a:solidFill>
                            <a:srgbClr val="FF0000"/>
                          </a:solidFill>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Estimated 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5 to 10</a:t>
                      </a:r>
                      <a:br>
                        <a:rPr lang="en-US" sz="1200" b="0" i="0" dirty="0">
                          <a:solidFill>
                            <a:srgbClr val="FF0000"/>
                          </a:solidFill>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Estimated 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7 to 23</a:t>
                      </a:r>
                      <a:br>
                        <a:rPr lang="en-US" sz="1200" b="0" i="0" dirty="0">
                          <a:solidFill>
                            <a:srgbClr val="FF0000"/>
                          </a:solidFill>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Estimated Customers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$931</a:t>
                      </a:r>
                    </a:p>
                    <a:p>
                      <a:pPr algn="ctr"/>
                      <a:r>
                        <a:rPr lang="en-US" sz="1200" b="0" i="0" dirty="0">
                          <a:latin typeface="Arial Narrow" panose="020B0604020202020204" pitchFamily="34" charset="0"/>
                          <a:cs typeface="Arial Narrow" panose="020B0604020202020204" pitchFamily="34" charset="0"/>
                        </a:rPr>
                        <a:t>Median Cost </a:t>
                      </a:r>
                      <a:br>
                        <a:rPr lang="en-US" sz="1200" b="0" i="0" dirty="0">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per Event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alpha val="50196"/>
                      </a:srgbClr>
                    </a:solidFill>
                  </a:tcPr>
                </a:tc>
                <a:extLst>
                  <a:ext uri="{0D108BD9-81ED-4DB2-BD59-A6C34878D82A}">
                    <a16:rowId xmlns:a16="http://schemas.microsoft.com/office/drawing/2014/main" val="3877274832"/>
                  </a:ext>
                </a:extLst>
              </a:tr>
              <a:tr h="277454">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020985"/>
                  </a:ext>
                </a:extLst>
              </a:tr>
              <a:tr h="625411">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44 to 91</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Total </a:t>
                      </a:r>
                      <a:r>
                        <a:rPr lang="en-US" sz="1200" b="0" i="0" dirty="0">
                          <a:latin typeface="Arial Narrow" panose="020B0604020202020204" pitchFamily="34" charset="0"/>
                          <a:cs typeface="Arial Narrow" panose="020B0604020202020204" pitchFamily="34" charset="0"/>
                        </a:rPr>
                        <a:t>Estimated Customers</a:t>
                      </a:r>
                    </a:p>
                    <a:p>
                      <a:pPr algn="ctr"/>
                      <a:endParaRPr lang="en-US" sz="3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145% to 298%</a:t>
                      </a:r>
                    </a:p>
                    <a:p>
                      <a:pPr algn="ctr"/>
                      <a:r>
                        <a:rPr lang="en-US" sz="1200" b="0" i="0" dirty="0">
                          <a:latin typeface="Arial Narrow" panose="020B0604020202020204" pitchFamily="34" charset="0"/>
                          <a:cs typeface="Arial Narrow" panose="020B0604020202020204" pitchFamily="34" charset="0"/>
                        </a:rPr>
                        <a:t>Return-on-</a:t>
                      </a:r>
                      <a:br>
                        <a:rPr lang="en-US" sz="1200" b="0" i="0" dirty="0">
                          <a:latin typeface="Arial Narrow" panose="020B0604020202020204" pitchFamily="34" charset="0"/>
                          <a:cs typeface="Arial Narrow" panose="020B0604020202020204" pitchFamily="34" charset="0"/>
                        </a:rPr>
                      </a:br>
                      <a:r>
                        <a:rPr lang="en-US" sz="1200" b="0" i="0" dirty="0">
                          <a:latin typeface="Arial Narrow" panose="020B0604020202020204" pitchFamily="34" charset="0"/>
                          <a:cs typeface="Arial Narrow" panose="020B0604020202020204" pitchFamily="34" charset="0"/>
                        </a:rPr>
                        <a:t>Investment</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extLst>
                  <a:ext uri="{0D108BD9-81ED-4DB2-BD59-A6C34878D82A}">
                    <a16:rowId xmlns:a16="http://schemas.microsoft.com/office/drawing/2014/main" val="2988251988"/>
                  </a:ext>
                </a:extLst>
              </a:tr>
              <a:tr h="277454">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6A85B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6214936"/>
                  </a:ext>
                </a:extLst>
              </a:tr>
              <a:tr h="577303">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i="0" dirty="0">
                          <a:solidFill>
                            <a:schemeClr val="tx1"/>
                          </a:solidFill>
                          <a:latin typeface="Arial Narrow" panose="020B0604020202020204" pitchFamily="34" charset="0"/>
                          <a:cs typeface="Arial Narrow" panose="020B0604020202020204" pitchFamily="34" charset="0"/>
                        </a:rPr>
                        <a:t>60%</a:t>
                      </a:r>
                    </a:p>
                    <a:p>
                      <a:pPr algn="ctr"/>
                      <a:r>
                        <a:rPr lang="en-US" sz="1200" b="0" i="0" dirty="0">
                          <a:latin typeface="Arial Narrow" panose="020B0604020202020204" pitchFamily="34" charset="0"/>
                          <a:cs typeface="Arial Narrow" panose="020B0604020202020204" pitchFamily="34" charset="0"/>
                        </a:rPr>
                        <a:t>Actual Purchase Filter</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26 to 54</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Total </a:t>
                      </a:r>
                      <a:r>
                        <a:rPr lang="en-US" sz="1200" b="0" i="0" dirty="0">
                          <a:latin typeface="Arial Narrow" panose="020B0604020202020204" pitchFamily="34" charset="0"/>
                          <a:cs typeface="Arial Narrow" panose="020B0604020202020204" pitchFamily="34" charset="0"/>
                        </a:rPr>
                        <a:t>Estimated New Buyers</a:t>
                      </a: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algn="ct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solidFill>
                            <a:schemeClr val="tx1"/>
                          </a:solidFill>
                          <a:latin typeface="Arial Narrow" panose="020B0604020202020204" pitchFamily="34" charset="0"/>
                          <a:cs typeface="Arial Narrow" panose="020B0604020202020204" pitchFamily="34" charset="0"/>
                        </a:rPr>
                        <a:t>$50.97</a:t>
                      </a:r>
                      <a:br>
                        <a:rPr lang="en-US" sz="1200" b="0" i="0" dirty="0">
                          <a:solidFill>
                            <a:schemeClr val="tx1"/>
                          </a:solidFill>
                          <a:latin typeface="Arial Narrow" panose="020B0604020202020204" pitchFamily="34" charset="0"/>
                          <a:cs typeface="Arial Narrow" panose="020B0604020202020204" pitchFamily="34" charset="0"/>
                        </a:rPr>
                      </a:br>
                      <a:r>
                        <a:rPr lang="en-US" sz="1200" b="0" i="0" dirty="0">
                          <a:solidFill>
                            <a:schemeClr val="tx1"/>
                          </a:solidFill>
                          <a:latin typeface="Arial Narrow" panose="020B0604020202020204" pitchFamily="34" charset="0"/>
                          <a:cs typeface="Arial Narrow" panose="020B0604020202020204" pitchFamily="34" charset="0"/>
                        </a:rPr>
                        <a:t>Median Annual Value per Customer</a:t>
                      </a: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38100" cap="flat" cmpd="sng" algn="ctr">
                      <a:solidFill>
                        <a:srgbClr val="6A85BE"/>
                      </a:solidFill>
                      <a:prstDash val="solid"/>
                      <a:round/>
                      <a:headEnd type="none" w="med" len="med"/>
                      <a:tailEnd type="none" w="med" len="med"/>
                    </a:lnR>
                    <a:lnT w="38100" cap="flat" cmpd="sng" algn="ctr">
                      <a:solidFill>
                        <a:srgbClr val="6A85BE"/>
                      </a:solidFill>
                      <a:prstDash val="solid"/>
                      <a:round/>
                      <a:headEnd type="none" w="med" len="med"/>
                      <a:tailEnd type="none" w="med" len="med"/>
                    </a:lnT>
                    <a:lnB w="38100" cap="flat" cmpd="sng" algn="ctr">
                      <a:solidFill>
                        <a:srgbClr val="6A85BE"/>
                      </a:solidFill>
                      <a:prstDash val="solid"/>
                      <a:round/>
                      <a:headEnd type="none" w="med" len="med"/>
                      <a:tailEnd type="none" w="med" len="med"/>
                    </a:lnB>
                    <a:lnTlToBr w="12700" cmpd="sng">
                      <a:noFill/>
                      <a:prstDash val="solid"/>
                    </a:lnTlToBr>
                    <a:lnBlToTr w="12700" cmpd="sng">
                      <a:noFill/>
                      <a:prstDash val="solid"/>
                    </a:lnBlToTr>
                    <a:solidFill>
                      <a:srgbClr val="E1E7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dirty="0">
                        <a:latin typeface="Arial Narrow" panose="020B0604020202020204" pitchFamily="34" charset="0"/>
                        <a:cs typeface="Arial Narrow" panose="020B0604020202020204" pitchFamily="34" charset="0"/>
                      </a:endParaRPr>
                    </a:p>
                  </a:txBody>
                  <a:tcPr marL="0" marR="0" marT="0" marB="0" anchor="ctr">
                    <a:lnL w="38100" cap="flat" cmpd="sng" algn="ctr">
                      <a:solidFill>
                        <a:srgbClr val="6A85BE"/>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i="0" dirty="0">
                        <a:latin typeface="Arial Narrow" panose="020B0604020202020204" pitchFamily="34" charset="0"/>
                        <a:cs typeface="Arial Narrow" panose="020B0604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9391385"/>
                  </a:ext>
                </a:extLst>
              </a:tr>
            </a:tbl>
          </a:graphicData>
        </a:graphic>
      </p:graphicFrame>
    </p:spTree>
    <p:extLst>
      <p:ext uri="{BB962C8B-B14F-4D97-AF65-F5344CB8AC3E}">
        <p14:creationId xmlns:p14="http://schemas.microsoft.com/office/powerpoint/2010/main" val="3558320459"/>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B9EF175-ABF4-7B4C-BF37-8051287B6492}"/>
              </a:ext>
            </a:extLst>
          </p:cNvPr>
          <p:cNvGraphicFramePr>
            <a:graphicFrameLocks noGrp="1"/>
          </p:cNvGraphicFramePr>
          <p:nvPr>
            <p:ph idx="1"/>
            <p:extLst>
              <p:ext uri="{D42A27DB-BD31-4B8C-83A1-F6EECF244321}">
                <p14:modId xmlns:p14="http://schemas.microsoft.com/office/powerpoint/2010/main" val="4072230470"/>
              </p:ext>
            </p:extLst>
          </p:nvPr>
        </p:nvGraphicFramePr>
        <p:xfrm>
          <a:off x="457200" y="2014061"/>
          <a:ext cx="8269100" cy="3370939"/>
        </p:xfrm>
        <a:graphic>
          <a:graphicData uri="http://schemas.openxmlformats.org/drawingml/2006/table">
            <a:tbl>
              <a:tblPr firstRow="1" firstCol="1" bandRow="1">
                <a:tableStyleId>{0E3FDE45-AF77-4B5C-9715-49D594BDF05E}</a:tableStyleId>
              </a:tblPr>
              <a:tblGrid>
                <a:gridCol w="1374420">
                  <a:extLst>
                    <a:ext uri="{9D8B030D-6E8A-4147-A177-3AD203B41FA5}">
                      <a16:colId xmlns:a16="http://schemas.microsoft.com/office/drawing/2014/main" val="3244372605"/>
                    </a:ext>
                  </a:extLst>
                </a:gridCol>
                <a:gridCol w="1397000">
                  <a:extLst>
                    <a:ext uri="{9D8B030D-6E8A-4147-A177-3AD203B41FA5}">
                      <a16:colId xmlns:a16="http://schemas.microsoft.com/office/drawing/2014/main" val="2134591257"/>
                    </a:ext>
                  </a:extLst>
                </a:gridCol>
                <a:gridCol w="1374420">
                  <a:extLst>
                    <a:ext uri="{9D8B030D-6E8A-4147-A177-3AD203B41FA5}">
                      <a16:colId xmlns:a16="http://schemas.microsoft.com/office/drawing/2014/main" val="2809932459"/>
                    </a:ext>
                  </a:extLst>
                </a:gridCol>
                <a:gridCol w="1374420">
                  <a:extLst>
                    <a:ext uri="{9D8B030D-6E8A-4147-A177-3AD203B41FA5}">
                      <a16:colId xmlns:a16="http://schemas.microsoft.com/office/drawing/2014/main" val="3230388632"/>
                    </a:ext>
                  </a:extLst>
                </a:gridCol>
                <a:gridCol w="1374420">
                  <a:extLst>
                    <a:ext uri="{9D8B030D-6E8A-4147-A177-3AD203B41FA5}">
                      <a16:colId xmlns:a16="http://schemas.microsoft.com/office/drawing/2014/main" val="1881814592"/>
                    </a:ext>
                  </a:extLst>
                </a:gridCol>
                <a:gridCol w="1374420">
                  <a:extLst>
                    <a:ext uri="{9D8B030D-6E8A-4147-A177-3AD203B41FA5}">
                      <a16:colId xmlns:a16="http://schemas.microsoft.com/office/drawing/2014/main" val="1135713332"/>
                    </a:ext>
                  </a:extLst>
                </a:gridCol>
              </a:tblGrid>
              <a:tr h="626474">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Cost per Event</a:t>
                      </a:r>
                      <a:endParaRPr lang="en-US" sz="1800" dirty="0">
                        <a:solidFill>
                          <a:schemeClr val="tx1"/>
                        </a:solidFill>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noFill/>
                  </a:tcPr>
                </a:tc>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$13.99 to $15.59</a:t>
                      </a:r>
                    </a:p>
                  </a:txBody>
                  <a:tcPr marL="0" marR="0" marT="0" marB="0" anchor="ctr">
                    <a:noFill/>
                  </a:tcPr>
                </a:tc>
                <a:tc>
                  <a:txBody>
                    <a:bodyPr/>
                    <a:lstStyle/>
                    <a:p>
                      <a:pPr marL="0" marR="0" lvl="0" indent="0" algn="ctr" defTabSz="914400" rtl="0" eaLnBrk="1" fontAlgn="auto" latinLnBrk="0" hangingPunct="1">
                        <a:lnSpc>
                          <a:spcPct val="115000"/>
                        </a:lnSpc>
                        <a:spcBef>
                          <a:spcPts val="500"/>
                        </a:spcBef>
                        <a:spcAft>
                          <a:spcPts val="100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Arial" panose="020B0604020202020204" pitchFamily="34" charset="0"/>
                          <a:ea typeface="Yu Mincho" panose="02020400000000000000" pitchFamily="18" charset="-128"/>
                          <a:cs typeface="Times New Roman" panose="02020603050405020304" pitchFamily="18" charset="0"/>
                        </a:rPr>
                        <a:t>$15.59 to $17.99</a:t>
                      </a:r>
                    </a:p>
                  </a:txBody>
                  <a:tcPr marL="0" marR="0" marT="0" marB="0" anchor="ctr">
                    <a:noFill/>
                  </a:tcPr>
                </a:tc>
                <a:tc>
                  <a:txBody>
                    <a:bodyPr/>
                    <a:lstStyle/>
                    <a:p>
                      <a:pPr marL="0" marR="0" lvl="0" indent="0" algn="ctr" defTabSz="914400" rtl="0" eaLnBrk="1" fontAlgn="auto" latinLnBrk="0" hangingPunct="1">
                        <a:lnSpc>
                          <a:spcPct val="115000"/>
                        </a:lnSpc>
                        <a:spcBef>
                          <a:spcPts val="500"/>
                        </a:spcBef>
                        <a:spcAft>
                          <a:spcPts val="100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Arial" panose="020B0604020202020204" pitchFamily="34" charset="0"/>
                          <a:ea typeface="Yu Mincho" panose="02020400000000000000" pitchFamily="18" charset="-128"/>
                          <a:cs typeface="Times New Roman" panose="02020603050405020304" pitchFamily="18" charset="0"/>
                        </a:rPr>
                        <a:t>$17.99 to $19.99</a:t>
                      </a:r>
                    </a:p>
                  </a:txBody>
                  <a:tcPr marL="0" marR="0" marT="0" marB="0" anchor="ctr">
                    <a:noFill/>
                  </a:tcPr>
                </a:tc>
                <a:tc>
                  <a:txBody>
                    <a:bodyPr/>
                    <a:lstStyle/>
                    <a:p>
                      <a:pPr marL="0" marR="0" lvl="0" indent="0" algn="ctr" defTabSz="914400" rtl="0" eaLnBrk="1" fontAlgn="auto" latinLnBrk="0" hangingPunct="1">
                        <a:lnSpc>
                          <a:spcPct val="115000"/>
                        </a:lnSpc>
                        <a:spcBef>
                          <a:spcPts val="500"/>
                        </a:spcBef>
                        <a:spcAft>
                          <a:spcPts val="100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Arial" panose="020B0604020202020204" pitchFamily="34" charset="0"/>
                          <a:ea typeface="Yu Mincho" panose="02020400000000000000" pitchFamily="18" charset="-128"/>
                          <a:cs typeface="Times New Roman" panose="02020603050405020304" pitchFamily="18" charset="0"/>
                        </a:rPr>
                        <a:t>$19.99 to $19.99</a:t>
                      </a:r>
                    </a:p>
                  </a:txBody>
                  <a:tcPr marL="0" marR="0" marT="0" marB="0" anchor="ctr">
                    <a:noFill/>
                  </a:tcPr>
                </a:tc>
                <a:tc>
                  <a:txBody>
                    <a:bodyPr/>
                    <a:lstStyle/>
                    <a:p>
                      <a:pPr marL="0" marR="0" lvl="0" indent="0" algn="ctr" defTabSz="914400" rtl="0" eaLnBrk="1" fontAlgn="auto" latinLnBrk="0" hangingPunct="1">
                        <a:lnSpc>
                          <a:spcPct val="115000"/>
                        </a:lnSpc>
                        <a:spcBef>
                          <a:spcPts val="500"/>
                        </a:spcBef>
                        <a:spcAft>
                          <a:spcPts val="100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Arial" panose="020B0604020202020204" pitchFamily="34" charset="0"/>
                          <a:ea typeface="Yu Mincho" panose="02020400000000000000" pitchFamily="18" charset="-128"/>
                          <a:cs typeface="Times New Roman" panose="02020603050405020304" pitchFamily="18" charset="0"/>
                        </a:rPr>
                        <a:t>$19.99 to $19.99</a:t>
                      </a:r>
                    </a:p>
                  </a:txBody>
                  <a:tcPr marL="0" marR="0" marT="0" marB="0" anchor="ctr">
                    <a:noFill/>
                  </a:tcPr>
                </a:tc>
                <a:extLst>
                  <a:ext uri="{0D108BD9-81ED-4DB2-BD59-A6C34878D82A}">
                    <a16:rowId xmlns:a16="http://schemas.microsoft.com/office/drawing/2014/main" val="3430280171"/>
                  </a:ext>
                </a:extLst>
              </a:tr>
              <a:tr h="548893">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$906 to $916</a:t>
                      </a:r>
                    </a:p>
                  </a:txBody>
                  <a:tcPr marL="0" marR="0" marT="0" marB="0" anchor="ctr">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105% to 216%</a:t>
                      </a:r>
                    </a:p>
                  </a:txBody>
                  <a:tcPr marL="0" marR="0" marT="0" marB="0" anchor="b">
                    <a:solidFill>
                      <a:schemeClr val="accent3">
                        <a:lumMod val="60000"/>
                        <a:lumOff val="40000"/>
                      </a:schemeClr>
                    </a:solid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a:solidFill>
                            <a:schemeClr val="tx1"/>
                          </a:solidFill>
                          <a:effectLst/>
                          <a:latin typeface="+mn-lt"/>
                        </a:rPr>
                        <a:t>--</a:t>
                      </a:r>
                    </a:p>
                  </a:txBody>
                  <a:tcPr marL="0" marR="0" marT="0" marB="0" anchor="b">
                    <a:noFill/>
                  </a:tcPr>
                </a:tc>
                <a:extLst>
                  <a:ext uri="{0D108BD9-81ED-4DB2-BD59-A6C34878D82A}">
                    <a16:rowId xmlns:a16="http://schemas.microsoft.com/office/drawing/2014/main" val="1891967664"/>
                  </a:ext>
                </a:extLst>
              </a:tr>
              <a:tr h="548893">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$916 to $926</a:t>
                      </a:r>
                    </a:p>
                  </a:txBody>
                  <a:tcPr marL="0" marR="0" marT="0" marB="0" anchor="ctr">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a:solidFill>
                            <a:schemeClr val="tx1"/>
                          </a:solidFill>
                          <a:effectLst/>
                          <a:latin typeface="+mn-lt"/>
                        </a:rPr>
                        <a:t>--</a:t>
                      </a:r>
                    </a:p>
                  </a:txBody>
                  <a:tcPr marL="0" marR="0" marT="0" marB="0" anchor="b">
                    <a:noFill/>
                  </a:tcPr>
                </a:tc>
                <a:extLst>
                  <a:ext uri="{0D108BD9-81ED-4DB2-BD59-A6C34878D82A}">
                    <a16:rowId xmlns:a16="http://schemas.microsoft.com/office/drawing/2014/main" val="3051391538"/>
                  </a:ext>
                </a:extLst>
              </a:tr>
              <a:tr h="548893">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$926 to $936</a:t>
                      </a:r>
                    </a:p>
                  </a:txBody>
                  <a:tcPr marL="0" marR="0" marT="0" marB="0" anchor="ctr">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a:solidFill>
                            <a:schemeClr val="tx1"/>
                          </a:solidFill>
                          <a:effectLst/>
                          <a:latin typeface="+mn-lt"/>
                        </a:rPr>
                        <a:t>--</a:t>
                      </a:r>
                    </a:p>
                  </a:txBody>
                  <a:tcPr marL="0" marR="0" marT="0" marB="0" anchor="b">
                    <a:noFill/>
                  </a:tcPr>
                </a:tc>
                <a:extLst>
                  <a:ext uri="{0D108BD9-81ED-4DB2-BD59-A6C34878D82A}">
                    <a16:rowId xmlns:a16="http://schemas.microsoft.com/office/drawing/2014/main" val="4229370022"/>
                  </a:ext>
                </a:extLst>
              </a:tr>
              <a:tr h="548893">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$936 to $946</a:t>
                      </a:r>
                    </a:p>
                  </a:txBody>
                  <a:tcPr marL="0" marR="0" marT="0" marB="0" anchor="ctr">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extLst>
                  <a:ext uri="{0D108BD9-81ED-4DB2-BD59-A6C34878D82A}">
                    <a16:rowId xmlns:a16="http://schemas.microsoft.com/office/drawing/2014/main" val="3823803062"/>
                  </a:ext>
                </a:extLst>
              </a:tr>
              <a:tr h="548893">
                <a:tc>
                  <a:txBody>
                    <a:bodyPr/>
                    <a:lstStyle/>
                    <a:p>
                      <a:pPr marL="0" marR="0" algn="ctr">
                        <a:lnSpc>
                          <a:spcPct val="115000"/>
                        </a:lnSpc>
                        <a:spcBef>
                          <a:spcPts val="500"/>
                        </a:spcBef>
                        <a:spcAft>
                          <a:spcPts val="1000"/>
                        </a:spcAft>
                      </a:pPr>
                      <a:r>
                        <a:rPr lang="en-US" sz="14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rPr>
                        <a:t>$946 to $956</a:t>
                      </a:r>
                    </a:p>
                  </a:txBody>
                  <a:tcPr marL="0" marR="0" marT="0" marB="0" anchor="ctr">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100% to 205%</a:t>
                      </a:r>
                    </a:p>
                  </a:txBody>
                  <a:tcPr marL="0" marR="0" marT="0" marB="0" anchor="b">
                    <a:solidFill>
                      <a:schemeClr val="accent4">
                        <a:lumMod val="60000"/>
                        <a:lumOff val="40000"/>
                      </a:schemeClr>
                    </a:solid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tc>
                  <a:txBody>
                    <a:bodyPr/>
                    <a:lstStyle/>
                    <a:p>
                      <a:pPr algn="ctr" fontAlgn="b"/>
                      <a:r>
                        <a:rPr lang="en-US" sz="1400" b="0" i="0" u="none" strike="noStrike" dirty="0">
                          <a:solidFill>
                            <a:schemeClr val="tx1"/>
                          </a:solidFill>
                          <a:effectLst/>
                          <a:latin typeface="+mn-lt"/>
                        </a:rPr>
                        <a:t>--</a:t>
                      </a:r>
                    </a:p>
                  </a:txBody>
                  <a:tcPr marL="0" marR="0" marT="0" marB="0" anchor="b">
                    <a:noFill/>
                  </a:tcPr>
                </a:tc>
                <a:extLst>
                  <a:ext uri="{0D108BD9-81ED-4DB2-BD59-A6C34878D82A}">
                    <a16:rowId xmlns:a16="http://schemas.microsoft.com/office/drawing/2014/main" val="3769659839"/>
                  </a:ext>
                </a:extLst>
              </a:tr>
            </a:tbl>
          </a:graphicData>
        </a:graphic>
      </p:graphicFrame>
      <p:sp>
        <p:nvSpPr>
          <p:cNvPr id="3" name="Title 2">
            <a:extLst>
              <a:ext uri="{FF2B5EF4-FFF2-40B4-BE49-F238E27FC236}">
                <a16:creationId xmlns:a16="http://schemas.microsoft.com/office/drawing/2014/main" id="{BC873C13-A854-1D49-8DC8-6E3D28D2FCBE}"/>
              </a:ext>
            </a:extLst>
          </p:cNvPr>
          <p:cNvSpPr>
            <a:spLocks noGrp="1"/>
          </p:cNvSpPr>
          <p:nvPr>
            <p:ph type="title"/>
          </p:nvPr>
        </p:nvSpPr>
        <p:spPr/>
        <p:txBody>
          <a:bodyPr>
            <a:noAutofit/>
          </a:bodyPr>
          <a:lstStyle/>
          <a:p>
            <a:r>
              <a:rPr lang="en-US" sz="1600" i="1" dirty="0"/>
              <a:t>Return-on-Investment</a:t>
            </a:r>
            <a:br>
              <a:rPr lang="en-US" sz="1600" dirty="0"/>
            </a:br>
            <a:r>
              <a:rPr lang="en-US" dirty="0"/>
              <a:t>Derived ROI Variation by Product Price and Event Budget</a:t>
            </a:r>
          </a:p>
        </p:txBody>
      </p:sp>
      <p:sp>
        <p:nvSpPr>
          <p:cNvPr id="6" name="Slide Number Placeholder 3">
            <a:extLst>
              <a:ext uri="{FF2B5EF4-FFF2-40B4-BE49-F238E27FC236}">
                <a16:creationId xmlns:a16="http://schemas.microsoft.com/office/drawing/2014/main" id="{984946FB-64EF-7A4E-B9C8-6E6C6A947B6E}"/>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51</a:t>
            </a:fld>
            <a:endParaRPr lang="en-US" altLang="en-US" dirty="0"/>
          </a:p>
        </p:txBody>
      </p:sp>
      <p:sp>
        <p:nvSpPr>
          <p:cNvPr id="2" name="TextBox 1">
            <a:extLst>
              <a:ext uri="{FF2B5EF4-FFF2-40B4-BE49-F238E27FC236}">
                <a16:creationId xmlns:a16="http://schemas.microsoft.com/office/drawing/2014/main" id="{5BD83827-9A01-184D-AA80-1D08DEE0B000}"/>
              </a:ext>
            </a:extLst>
          </p:cNvPr>
          <p:cNvSpPr txBox="1"/>
          <p:nvPr/>
        </p:nvSpPr>
        <p:spPr>
          <a:xfrm>
            <a:off x="2046515" y="1666280"/>
            <a:ext cx="6640286" cy="307777"/>
          </a:xfrm>
          <a:prstGeom prst="rect">
            <a:avLst/>
          </a:prstGeom>
          <a:noFill/>
        </p:spPr>
        <p:txBody>
          <a:bodyPr wrap="square" rtlCol="0" anchor="ctr">
            <a:spAutoFit/>
          </a:bodyPr>
          <a:lstStyle/>
          <a:p>
            <a:r>
              <a:rPr lang="en-US" sz="1400" b="1" dirty="0">
                <a:latin typeface="Arial" panose="020B0604020202020204" pitchFamily="34" charset="0"/>
                <a:cs typeface="Arial" panose="020B0604020202020204" pitchFamily="34" charset="0"/>
              </a:rPr>
              <a:t>Product/ Service Price Point ($ per SKU)</a:t>
            </a:r>
          </a:p>
        </p:txBody>
      </p:sp>
      <p:sp>
        <p:nvSpPr>
          <p:cNvPr id="8" name="TextBox 7">
            <a:extLst>
              <a:ext uri="{FF2B5EF4-FFF2-40B4-BE49-F238E27FC236}">
                <a16:creationId xmlns:a16="http://schemas.microsoft.com/office/drawing/2014/main" id="{4392A526-904A-6041-AD48-B18316F14CFE}"/>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graphicFrame>
        <p:nvGraphicFramePr>
          <p:cNvPr id="7" name="Content Placeholder 4">
            <a:extLst>
              <a:ext uri="{FF2B5EF4-FFF2-40B4-BE49-F238E27FC236}">
                <a16:creationId xmlns:a16="http://schemas.microsoft.com/office/drawing/2014/main" id="{C7646C8E-9B46-4641-981E-3BCA273F6E30}"/>
              </a:ext>
            </a:extLst>
          </p:cNvPr>
          <p:cNvGraphicFramePr>
            <a:graphicFrameLocks/>
          </p:cNvGraphicFramePr>
          <p:nvPr>
            <p:extLst>
              <p:ext uri="{D42A27DB-BD31-4B8C-83A1-F6EECF244321}">
                <p14:modId xmlns:p14="http://schemas.microsoft.com/office/powerpoint/2010/main" val="3372589103"/>
              </p:ext>
            </p:extLst>
          </p:nvPr>
        </p:nvGraphicFramePr>
        <p:xfrm>
          <a:off x="2510370" y="5860527"/>
          <a:ext cx="4123260" cy="313285"/>
        </p:xfrm>
        <a:graphic>
          <a:graphicData uri="http://schemas.openxmlformats.org/drawingml/2006/table">
            <a:tbl>
              <a:tblPr firstRow="1" firstCol="1" bandRow="1">
                <a:tableStyleId>{0E3FDE45-AF77-4B5C-9715-49D594BDF05E}</a:tableStyleId>
              </a:tblPr>
              <a:tblGrid>
                <a:gridCol w="1374420">
                  <a:extLst>
                    <a:ext uri="{9D8B030D-6E8A-4147-A177-3AD203B41FA5}">
                      <a16:colId xmlns:a16="http://schemas.microsoft.com/office/drawing/2014/main" val="2134591257"/>
                    </a:ext>
                  </a:extLst>
                </a:gridCol>
                <a:gridCol w="1374420">
                  <a:extLst>
                    <a:ext uri="{9D8B030D-6E8A-4147-A177-3AD203B41FA5}">
                      <a16:colId xmlns:a16="http://schemas.microsoft.com/office/drawing/2014/main" val="2809932459"/>
                    </a:ext>
                  </a:extLst>
                </a:gridCol>
                <a:gridCol w="1374420">
                  <a:extLst>
                    <a:ext uri="{9D8B030D-6E8A-4147-A177-3AD203B41FA5}">
                      <a16:colId xmlns:a16="http://schemas.microsoft.com/office/drawing/2014/main" val="3230388632"/>
                    </a:ext>
                  </a:extLst>
                </a:gridCol>
              </a:tblGrid>
              <a:tr h="313285">
                <a:tc>
                  <a:txBody>
                    <a:bodyPr/>
                    <a:lstStyle/>
                    <a:p>
                      <a:pPr algn="ctr" fontAlgn="ctr"/>
                      <a:r>
                        <a:rPr lang="en-US" sz="1100" b="0" i="1" u="none" strike="noStrike" dirty="0">
                          <a:solidFill>
                            <a:schemeClr val="tx1"/>
                          </a:solidFill>
                          <a:effectLst/>
                          <a:latin typeface="Arial Narrow" panose="020B0604020202020204" pitchFamily="34" charset="0"/>
                        </a:rPr>
                        <a:t>Below Break-Even</a:t>
                      </a:r>
                    </a:p>
                  </a:txBody>
                  <a:tcPr marL="0" marR="0" marT="0" marB="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en-US" sz="1100" b="0" i="1" u="none" strike="noStrike" dirty="0">
                          <a:solidFill>
                            <a:schemeClr val="tx1"/>
                          </a:solidFill>
                          <a:effectLst/>
                          <a:latin typeface="Arial Narrow" panose="020B0604020202020204" pitchFamily="34" charset="0"/>
                        </a:rPr>
                        <a:t>Mixed Results</a:t>
                      </a:r>
                    </a:p>
                  </a:txBody>
                  <a:tcPr marL="0" marR="0" marT="0" marB="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fontAlgn="ctr"/>
                      <a:r>
                        <a:rPr lang="en-US" sz="1100" b="0" i="1" u="none" strike="noStrike" dirty="0">
                          <a:solidFill>
                            <a:schemeClr val="tx1"/>
                          </a:solidFill>
                          <a:effectLst/>
                          <a:latin typeface="Arial Narrow" panose="020B0604020202020204" pitchFamily="34" charset="0"/>
                        </a:rPr>
                        <a:t>Above Break-Even</a:t>
                      </a:r>
                    </a:p>
                  </a:txBody>
                  <a:tcPr marL="0" marR="0" marT="0" marB="0" anchor="ctr">
                    <a:lnL w="9525" cap="flat" cmpd="sng" algn="ctr">
                      <a:solidFill>
                        <a:schemeClr val="accent2"/>
                      </a:solidFill>
                      <a:prstDash val="solid"/>
                      <a:round/>
                      <a:headEnd type="none" w="med" len="med"/>
                      <a:tailEnd type="none" w="med" len="med"/>
                    </a:lnL>
                    <a:lnR w="9525" cap="flat" cmpd="sng" algn="ctr">
                      <a:solidFill>
                        <a:schemeClr val="accent2"/>
                      </a:solidFill>
                      <a:prstDash val="solid"/>
                      <a:round/>
                      <a:headEnd type="none" w="med" len="med"/>
                      <a:tailEnd type="none" w="med" len="med"/>
                    </a:lnR>
                    <a:lnT w="9525" cap="flat" cmpd="sng" algn="ctr">
                      <a:solidFill>
                        <a:schemeClr val="accent2"/>
                      </a:solidFill>
                      <a:prstDash val="solid"/>
                      <a:round/>
                      <a:headEnd type="none" w="med" len="med"/>
                      <a:tailEnd type="none" w="med" len="med"/>
                    </a:lnT>
                    <a:lnB w="952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4229370022"/>
                  </a:ext>
                </a:extLst>
              </a:tr>
            </a:tbl>
          </a:graphicData>
        </a:graphic>
      </p:graphicFrame>
    </p:spTree>
    <p:extLst>
      <p:ext uri="{BB962C8B-B14F-4D97-AF65-F5344CB8AC3E}">
        <p14:creationId xmlns:p14="http://schemas.microsoft.com/office/powerpoint/2010/main" val="1763940075"/>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778003492"/>
              </p:ext>
            </p:extLst>
          </p:nvPr>
        </p:nvGraphicFramePr>
        <p:xfrm>
          <a:off x="457200" y="1638298"/>
          <a:ext cx="8245886" cy="2167350"/>
        </p:xfrm>
        <a:graphic>
          <a:graphicData uri="http://schemas.openxmlformats.org/drawingml/2006/table">
            <a:tbl>
              <a:tblPr firstRow="1" firstCol="1" bandRow="1">
                <a:tableStyleId>{0E3FDE45-AF77-4B5C-9715-49D594BDF05E}</a:tableStyleId>
              </a:tblPr>
              <a:tblGrid>
                <a:gridCol w="5848172">
                  <a:extLst>
                    <a:ext uri="{9D8B030D-6E8A-4147-A177-3AD203B41FA5}">
                      <a16:colId xmlns:a16="http://schemas.microsoft.com/office/drawing/2014/main" val="3107546911"/>
                    </a:ext>
                  </a:extLst>
                </a:gridCol>
                <a:gridCol w="2397714">
                  <a:extLst>
                    <a:ext uri="{9D8B030D-6E8A-4147-A177-3AD203B41FA5}">
                      <a16:colId xmlns:a16="http://schemas.microsoft.com/office/drawing/2014/main" val="1824390616"/>
                    </a:ext>
                  </a:extLst>
                </a:gridCol>
              </a:tblGrid>
              <a:tr h="361225">
                <a:tc>
                  <a:txBody>
                    <a:bodyPr/>
                    <a:lstStyle/>
                    <a:p>
                      <a:pPr marL="0" marR="0">
                        <a:lnSpc>
                          <a:spcPct val="115000"/>
                        </a:lnSpc>
                        <a:spcBef>
                          <a:spcPts val="300"/>
                        </a:spcBef>
                        <a:spcAft>
                          <a:spcPts val="300"/>
                        </a:spcAft>
                      </a:pPr>
                      <a:r>
                        <a:rPr lang="en-US" sz="1400" dirty="0">
                          <a:effectLst/>
                        </a:rPr>
                        <a:t>Range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tc>
                  <a:txBody>
                    <a:bodyPr/>
                    <a:lstStyle/>
                    <a:p>
                      <a:pPr marL="0" marR="0" algn="r">
                        <a:lnSpc>
                          <a:spcPct val="115000"/>
                        </a:lnSpc>
                        <a:spcBef>
                          <a:spcPts val="300"/>
                        </a:spcBef>
                        <a:spcAft>
                          <a:spcPts val="300"/>
                        </a:spcAft>
                      </a:pPr>
                      <a:r>
                        <a:rPr lang="en-US" sz="1400" kern="1200" dirty="0">
                          <a:effectLst/>
                        </a:rPr>
                        <a:t>ROI Reported</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b"/>
                </a:tc>
                <a:extLst>
                  <a:ext uri="{0D108BD9-81ED-4DB2-BD59-A6C34878D82A}">
                    <a16:rowId xmlns:a16="http://schemas.microsoft.com/office/drawing/2014/main" val="1468619883"/>
                  </a:ext>
                </a:extLst>
              </a:tr>
              <a:tr h="361225">
                <a:tc>
                  <a:txBody>
                    <a:bodyPr/>
                    <a:lstStyle/>
                    <a:p>
                      <a:pPr marL="100965" marR="0">
                        <a:lnSpc>
                          <a:spcPct val="115000"/>
                        </a:lnSpc>
                        <a:spcBef>
                          <a:spcPts val="300"/>
                        </a:spcBef>
                        <a:spcAft>
                          <a:spcPts val="300"/>
                        </a:spcAft>
                      </a:pPr>
                      <a:r>
                        <a:rPr lang="en-US" sz="1400" b="0" kern="1200" dirty="0">
                          <a:effectLst/>
                        </a:rPr>
                        <a:t>Lowest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0" marT="0" marB="0" anchor="ctr"/>
                </a:tc>
                <a:tc>
                  <a:txBody>
                    <a:bodyPr/>
                    <a:lstStyle/>
                    <a:p>
                      <a:pPr algn="r" fontAlgn="b"/>
                      <a:r>
                        <a:rPr lang="en-US" sz="1400" b="0" i="0" u="none" strike="noStrike" dirty="0">
                          <a:solidFill>
                            <a:schemeClr val="tx1"/>
                          </a:solidFill>
                          <a:effectLst/>
                          <a:latin typeface="Arial" panose="020B0604020202020204" pitchFamily="34" charset="0"/>
                        </a:rPr>
                        <a:t>131%</a:t>
                      </a:r>
                    </a:p>
                  </a:txBody>
                  <a:tcPr marL="0" marR="0" marT="0" marB="0" anchor="b"/>
                </a:tc>
                <a:extLst>
                  <a:ext uri="{0D108BD9-81ED-4DB2-BD59-A6C34878D82A}">
                    <a16:rowId xmlns:a16="http://schemas.microsoft.com/office/drawing/2014/main" val="1304109575"/>
                  </a:ext>
                </a:extLst>
              </a:tr>
              <a:tr h="361225">
                <a:tc>
                  <a:txBody>
                    <a:bodyPr/>
                    <a:lstStyle/>
                    <a:p>
                      <a:pPr marL="100965" marR="0">
                        <a:lnSpc>
                          <a:spcPct val="115000"/>
                        </a:lnSpc>
                        <a:spcBef>
                          <a:spcPts val="300"/>
                        </a:spcBef>
                        <a:spcAft>
                          <a:spcPts val="300"/>
                        </a:spcAft>
                      </a:pPr>
                      <a:r>
                        <a:rPr lang="en-US" sz="1400" b="0" kern="1200" dirty="0">
                          <a:effectLst/>
                        </a:rPr>
                        <a:t>Lower Quartile (25</a:t>
                      </a:r>
                      <a:r>
                        <a:rPr lang="en-US" sz="1400" b="0" kern="1200" baseline="30000" dirty="0">
                          <a:effectLst/>
                        </a:rPr>
                        <a:t>th</a:t>
                      </a:r>
                      <a:r>
                        <a:rPr lang="en-US" sz="1400" b="0" kern="1200" dirty="0">
                          <a:effectLst/>
                        </a:rPr>
                        <a:t> Percentile)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0" marT="0" marB="0" anchor="ctr"/>
                </a:tc>
                <a:tc>
                  <a:txBody>
                    <a:bodyPr/>
                    <a:lstStyle/>
                    <a:p>
                      <a:pPr algn="r" fontAlgn="b"/>
                      <a:r>
                        <a:rPr lang="en-US" sz="1400" b="0" i="0" u="none" strike="noStrike" dirty="0">
                          <a:solidFill>
                            <a:schemeClr val="tx1"/>
                          </a:solidFill>
                          <a:effectLst/>
                          <a:latin typeface="Arial" panose="020B0604020202020204" pitchFamily="34" charset="0"/>
                        </a:rPr>
                        <a:t>132%</a:t>
                      </a:r>
                    </a:p>
                  </a:txBody>
                  <a:tcPr marL="0" marR="0" marT="0" marB="0" anchor="b"/>
                </a:tc>
                <a:extLst>
                  <a:ext uri="{0D108BD9-81ED-4DB2-BD59-A6C34878D82A}">
                    <a16:rowId xmlns:a16="http://schemas.microsoft.com/office/drawing/2014/main" val="4247258089"/>
                  </a:ext>
                </a:extLst>
              </a:tr>
              <a:tr h="361225">
                <a:tc>
                  <a:txBody>
                    <a:bodyPr/>
                    <a:lstStyle/>
                    <a:p>
                      <a:pPr marL="100965" marR="0">
                        <a:lnSpc>
                          <a:spcPct val="115000"/>
                        </a:lnSpc>
                        <a:spcBef>
                          <a:spcPts val="300"/>
                        </a:spcBef>
                        <a:spcAft>
                          <a:spcPts val="300"/>
                        </a:spcAft>
                      </a:pPr>
                      <a:r>
                        <a:rPr lang="en-US" sz="1400" b="0" kern="1200" dirty="0">
                          <a:effectLst/>
                        </a:rPr>
                        <a:t>Median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0" marT="0" marB="0" anchor="ctr"/>
                </a:tc>
                <a:tc>
                  <a:txBody>
                    <a:bodyPr/>
                    <a:lstStyle/>
                    <a:p>
                      <a:pPr algn="r" fontAlgn="b"/>
                      <a:r>
                        <a:rPr lang="en-US" sz="1400" b="0" i="0" u="none" strike="noStrike" dirty="0">
                          <a:solidFill>
                            <a:schemeClr val="tx1"/>
                          </a:solidFill>
                          <a:effectLst/>
                          <a:latin typeface="Arial" panose="020B0604020202020204" pitchFamily="34" charset="0"/>
                        </a:rPr>
                        <a:t>134%</a:t>
                      </a:r>
                    </a:p>
                  </a:txBody>
                  <a:tcPr marL="0" marR="0" marT="0" marB="0" anchor="b"/>
                </a:tc>
                <a:extLst>
                  <a:ext uri="{0D108BD9-81ED-4DB2-BD59-A6C34878D82A}">
                    <a16:rowId xmlns:a16="http://schemas.microsoft.com/office/drawing/2014/main" val="4025507267"/>
                  </a:ext>
                </a:extLst>
              </a:tr>
              <a:tr h="361225">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Upper Quartile (75</a:t>
                      </a:r>
                      <a:r>
                        <a:rPr lang="en-US" sz="1400" b="0" kern="1200" baseline="30000" dirty="0">
                          <a:effectLst/>
                        </a:rPr>
                        <a:t>th</a:t>
                      </a:r>
                      <a:r>
                        <a:rPr lang="en-US" sz="1400" b="0" kern="1200" dirty="0">
                          <a:effectLst/>
                        </a:rPr>
                        <a:t> Percentile)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0" marT="0" marB="0" anchor="ctr"/>
                </a:tc>
                <a:tc>
                  <a:txBody>
                    <a:bodyPr/>
                    <a:lstStyle/>
                    <a:p>
                      <a:pPr algn="r" fontAlgn="b"/>
                      <a:r>
                        <a:rPr lang="en-US" sz="1400" b="0" i="0" u="none" strike="noStrike" dirty="0">
                          <a:solidFill>
                            <a:schemeClr val="tx1"/>
                          </a:solidFill>
                          <a:effectLst/>
                          <a:latin typeface="Arial" panose="020B0604020202020204" pitchFamily="34" charset="0"/>
                        </a:rPr>
                        <a:t>135%</a:t>
                      </a:r>
                    </a:p>
                  </a:txBody>
                  <a:tcPr marL="0" marR="0" marT="0" marB="0" anchor="b"/>
                </a:tc>
                <a:extLst>
                  <a:ext uri="{0D108BD9-81ED-4DB2-BD59-A6C34878D82A}">
                    <a16:rowId xmlns:a16="http://schemas.microsoft.com/office/drawing/2014/main" val="3160154463"/>
                  </a:ext>
                </a:extLst>
              </a:tr>
              <a:tr h="361225">
                <a:tc>
                  <a:txBody>
                    <a:bodyPr/>
                    <a:lstStyle/>
                    <a:p>
                      <a:pPr marL="100965" marR="0">
                        <a:lnSpc>
                          <a:spcPct val="115000"/>
                        </a:lnSpc>
                        <a:spcBef>
                          <a:spcPts val="300"/>
                        </a:spcBef>
                        <a:spcAft>
                          <a:spcPts val="300"/>
                        </a:spcAft>
                      </a:pPr>
                      <a:r>
                        <a:rPr lang="en-US" sz="1400" b="0" kern="1200" dirty="0">
                          <a:effectLst/>
                        </a:rPr>
                        <a:t>Highest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0" marT="0" marB="0" anchor="ctr"/>
                </a:tc>
                <a:tc>
                  <a:txBody>
                    <a:bodyPr/>
                    <a:lstStyle/>
                    <a:p>
                      <a:pPr algn="r" fontAlgn="b"/>
                      <a:r>
                        <a:rPr lang="en-US" sz="1400" b="0" i="0" u="none" strike="noStrike" dirty="0">
                          <a:solidFill>
                            <a:schemeClr val="tx1"/>
                          </a:solidFill>
                          <a:effectLst/>
                          <a:latin typeface="Arial" panose="020B0604020202020204" pitchFamily="34" charset="0"/>
                        </a:rPr>
                        <a:t>137%</a:t>
                      </a:r>
                    </a:p>
                  </a:txBody>
                  <a:tcPr marL="0" marR="0" marT="0" marB="0" anchor="b"/>
                </a:tc>
                <a:extLst>
                  <a:ext uri="{0D108BD9-81ED-4DB2-BD59-A6C34878D82A}">
                    <a16:rowId xmlns:a16="http://schemas.microsoft.com/office/drawing/2014/main" val="13501642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Return-on-Investment</a:t>
            </a:r>
            <a:br>
              <a:rPr lang="en-US" sz="1800" dirty="0"/>
            </a:br>
            <a:r>
              <a:rPr lang="en-US" dirty="0"/>
              <a:t>Direct ROI Benchmarks Overall</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52</a:t>
            </a:fld>
            <a:endParaRPr lang="en-US" altLang="en-US" dirty="0"/>
          </a:p>
        </p:txBody>
      </p:sp>
      <p:sp>
        <p:nvSpPr>
          <p:cNvPr id="7" name="TextBox 6">
            <a:extLst>
              <a:ext uri="{FF2B5EF4-FFF2-40B4-BE49-F238E27FC236}">
                <a16:creationId xmlns:a16="http://schemas.microsoft.com/office/drawing/2014/main" id="{8EAB2844-5DA9-0F45-99AA-3889A8D6DCFA}"/>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50A5E91-4706-9748-A3AE-54DD65729EAC}"/>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90893191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4">
            <a:extLst>
              <a:ext uri="{FF2B5EF4-FFF2-40B4-BE49-F238E27FC236}">
                <a16:creationId xmlns:a16="http://schemas.microsoft.com/office/drawing/2014/main" id="{C91784A2-3185-7544-B1D3-E6D4734001FE}"/>
              </a:ext>
            </a:extLst>
          </p:cNvPr>
          <p:cNvGraphicFramePr>
            <a:graphicFrameLocks noGrp="1"/>
          </p:cNvGraphicFramePr>
          <p:nvPr>
            <p:ph idx="1"/>
            <p:extLst>
              <p:ext uri="{D42A27DB-BD31-4B8C-83A1-F6EECF244321}">
                <p14:modId xmlns:p14="http://schemas.microsoft.com/office/powerpoint/2010/main" val="1914775383"/>
              </p:ext>
            </p:extLst>
          </p:nvPr>
        </p:nvGraphicFramePr>
        <p:xfrm>
          <a:off x="457200" y="1664303"/>
          <a:ext cx="8229601" cy="1505618"/>
        </p:xfrm>
        <a:graphic>
          <a:graphicData uri="http://schemas.openxmlformats.org/drawingml/2006/table">
            <a:tbl>
              <a:tblPr firstRow="1" firstCol="1" bandRow="1">
                <a:tableStyleId>{0E3FDE45-AF77-4B5C-9715-49D594BDF05E}</a:tableStyleId>
              </a:tblPr>
              <a:tblGrid>
                <a:gridCol w="2583951">
                  <a:extLst>
                    <a:ext uri="{9D8B030D-6E8A-4147-A177-3AD203B41FA5}">
                      <a16:colId xmlns:a16="http://schemas.microsoft.com/office/drawing/2014/main" val="3107546911"/>
                    </a:ext>
                  </a:extLst>
                </a:gridCol>
                <a:gridCol w="886415">
                  <a:extLst>
                    <a:ext uri="{9D8B030D-6E8A-4147-A177-3AD203B41FA5}">
                      <a16:colId xmlns:a16="http://schemas.microsoft.com/office/drawing/2014/main" val="4192576677"/>
                    </a:ext>
                  </a:extLst>
                </a:gridCol>
                <a:gridCol w="992777">
                  <a:extLst>
                    <a:ext uri="{9D8B030D-6E8A-4147-A177-3AD203B41FA5}">
                      <a16:colId xmlns:a16="http://schemas.microsoft.com/office/drawing/2014/main" val="1381188586"/>
                    </a:ext>
                  </a:extLst>
                </a:gridCol>
                <a:gridCol w="809897">
                  <a:extLst>
                    <a:ext uri="{9D8B030D-6E8A-4147-A177-3AD203B41FA5}">
                      <a16:colId xmlns:a16="http://schemas.microsoft.com/office/drawing/2014/main" val="1594917714"/>
                    </a:ext>
                  </a:extLst>
                </a:gridCol>
                <a:gridCol w="870857">
                  <a:extLst>
                    <a:ext uri="{9D8B030D-6E8A-4147-A177-3AD203B41FA5}">
                      <a16:colId xmlns:a16="http://schemas.microsoft.com/office/drawing/2014/main" val="3455918456"/>
                    </a:ext>
                  </a:extLst>
                </a:gridCol>
                <a:gridCol w="905692">
                  <a:extLst>
                    <a:ext uri="{9D8B030D-6E8A-4147-A177-3AD203B41FA5}">
                      <a16:colId xmlns:a16="http://schemas.microsoft.com/office/drawing/2014/main" val="3111527695"/>
                    </a:ext>
                  </a:extLst>
                </a:gridCol>
                <a:gridCol w="1180012">
                  <a:extLst>
                    <a:ext uri="{9D8B030D-6E8A-4147-A177-3AD203B41FA5}">
                      <a16:colId xmlns:a16="http://schemas.microsoft.com/office/drawing/2014/main" val="643833829"/>
                    </a:ext>
                  </a:extLst>
                </a:gridCol>
              </a:tblGrid>
              <a:tr h="617285">
                <a:tc>
                  <a:txBody>
                    <a:bodyPr/>
                    <a:lstStyle/>
                    <a:p>
                      <a:pPr marL="0" marR="0">
                        <a:lnSpc>
                          <a:spcPct val="95000"/>
                        </a:lnSpc>
                        <a:spcBef>
                          <a:spcPts val="0"/>
                        </a:spcBef>
                        <a:spcAft>
                          <a:spcPts val="0"/>
                        </a:spcAft>
                      </a:pPr>
                      <a:r>
                        <a:rPr lang="en-US" sz="1400" dirty="0">
                          <a:effectLst/>
                        </a:rPr>
                        <a:t>Nightlife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2743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kern="1200" dirty="0">
                          <a:effectLst/>
                        </a:rPr>
                        <a:t>Lowest</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dirty="0">
                          <a:effectLst/>
                        </a:rPr>
                        <a:t>Lower </a:t>
                      </a:r>
                      <a:br>
                        <a:rPr lang="en-US" sz="1400" dirty="0">
                          <a:effectLst/>
                        </a:rPr>
                      </a:br>
                      <a:r>
                        <a:rPr lang="en-US" sz="1400" dirty="0">
                          <a:effectLst/>
                        </a:rPr>
                        <a:t>Quartile</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dirty="0">
                          <a:effectLst/>
                        </a:rPr>
                        <a:t>Median</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dirty="0">
                          <a:effectLst/>
                        </a:rPr>
                        <a:t>Upper </a:t>
                      </a:r>
                      <a:br>
                        <a:rPr lang="en-US" sz="1400" dirty="0">
                          <a:effectLst/>
                        </a:rPr>
                      </a:br>
                      <a:r>
                        <a:rPr lang="en-US" sz="1400" dirty="0">
                          <a:effectLst/>
                        </a:rPr>
                        <a:t>Quartile</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lvl="0" indent="0" algn="r" defTabSz="914400" rtl="0" eaLnBrk="1" fontAlgn="auto" latinLnBrk="0" hangingPunct="1">
                        <a:lnSpc>
                          <a:spcPct val="95000"/>
                        </a:lnSpc>
                        <a:spcBef>
                          <a:spcPts val="0"/>
                        </a:spcBef>
                        <a:spcAft>
                          <a:spcPts val="0"/>
                        </a:spcAft>
                        <a:buClrTx/>
                        <a:buSzTx/>
                        <a:buFontTx/>
                        <a:buNone/>
                        <a:tabLst/>
                        <a:defRPr/>
                      </a:pPr>
                      <a:r>
                        <a:rPr lang="en-US" sz="1400" kern="1200" dirty="0">
                          <a:effectLst/>
                        </a:rPr>
                        <a:t>Highest</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tc>
                  <a:txBody>
                    <a:bodyPr/>
                    <a:lstStyle/>
                    <a:p>
                      <a:pPr marL="0" marR="0" algn="r">
                        <a:lnSpc>
                          <a:spcPct val="95000"/>
                        </a:lnSpc>
                        <a:spcBef>
                          <a:spcPts val="0"/>
                        </a:spcBef>
                        <a:spcAft>
                          <a:spcPts val="0"/>
                        </a:spcAft>
                      </a:pPr>
                      <a:r>
                        <a:rPr lang="en-US" sz="1400" dirty="0">
                          <a:effectLst/>
                        </a:rPr>
                        <a:t>No. of</a:t>
                      </a:r>
                      <a:br>
                        <a:rPr lang="en-US" sz="1400" dirty="0">
                          <a:effectLst/>
                        </a:rPr>
                      </a:br>
                      <a:r>
                        <a:rPr lang="en-US" sz="1400" dirty="0">
                          <a:effectLst/>
                        </a:rPr>
                        <a:t>Event Days</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0" marR="0" marT="0" marB="73152" anchor="b"/>
                </a:tc>
                <a:extLst>
                  <a:ext uri="{0D108BD9-81ED-4DB2-BD59-A6C34878D82A}">
                    <a16:rowId xmlns:a16="http://schemas.microsoft.com/office/drawing/2014/main" val="1468619883"/>
                  </a:ext>
                </a:extLst>
              </a:tr>
              <a:tr h="296111">
                <a:tc>
                  <a:txBody>
                    <a:bodyPr/>
                    <a:lstStyle/>
                    <a:p>
                      <a:pPr marL="100965" marR="0">
                        <a:lnSpc>
                          <a:spcPct val="115000"/>
                        </a:lnSpc>
                        <a:spcBef>
                          <a:spcPts val="300"/>
                        </a:spcBef>
                        <a:spcAft>
                          <a:spcPts val="300"/>
                        </a:spcAft>
                      </a:pPr>
                      <a:r>
                        <a:rPr lang="en-US" sz="1400" b="0" kern="1200" dirty="0">
                          <a:effectLst/>
                        </a:rPr>
                        <a:t>Off-Premise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b"/>
                      <a:r>
                        <a:rPr lang="en-US" sz="1400" b="0" i="0" u="none" strike="noStrike" dirty="0">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0</a:t>
                      </a:r>
                    </a:p>
                  </a:txBody>
                  <a:tcPr marL="0" marR="0" marT="0" marB="0" anchor="b"/>
                </a:tc>
                <a:extLst>
                  <a:ext uri="{0D108BD9-81ED-4DB2-BD59-A6C34878D82A}">
                    <a16:rowId xmlns:a16="http://schemas.microsoft.com/office/drawing/2014/main" val="1703545925"/>
                  </a:ext>
                </a:extLst>
              </a:tr>
              <a:tr h="296111">
                <a:tc>
                  <a:txBody>
                    <a:bodyPr/>
                    <a:lstStyle/>
                    <a:p>
                      <a:pPr marL="100965" marR="0">
                        <a:lnSpc>
                          <a:spcPct val="115000"/>
                        </a:lnSpc>
                        <a:spcBef>
                          <a:spcPts val="300"/>
                        </a:spcBef>
                        <a:spcAft>
                          <a:spcPts val="300"/>
                        </a:spcAft>
                      </a:pPr>
                      <a:r>
                        <a:rPr lang="en-US" sz="1400" b="0" kern="1200" dirty="0">
                          <a:effectLst/>
                        </a:rPr>
                        <a:t>On-Premise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b"/>
                      <a:r>
                        <a:rPr lang="en-US" sz="1400" b="0" i="0" u="none" strike="noStrike">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0</a:t>
                      </a:r>
                    </a:p>
                  </a:txBody>
                  <a:tcPr marL="0" marR="0" marT="0" marB="0" anchor="b"/>
                </a:tc>
                <a:extLst>
                  <a:ext uri="{0D108BD9-81ED-4DB2-BD59-A6C34878D82A}">
                    <a16:rowId xmlns:a16="http://schemas.microsoft.com/office/drawing/2014/main" val="3747475777"/>
                  </a:ext>
                </a:extLst>
              </a:tr>
              <a:tr h="296111">
                <a:tc>
                  <a:txBody>
                    <a:bodyPr/>
                    <a:lstStyle/>
                    <a:p>
                      <a:pPr marL="100965" marR="0">
                        <a:lnSpc>
                          <a:spcPct val="115000"/>
                        </a:lnSpc>
                        <a:spcBef>
                          <a:spcPts val="300"/>
                        </a:spcBef>
                        <a:spcAft>
                          <a:spcPts val="300"/>
                        </a:spcAft>
                      </a:pPr>
                      <a:r>
                        <a:rPr lang="en-US" sz="1400" b="0" kern="1200" dirty="0">
                          <a:effectLst/>
                        </a:rPr>
                        <a:t>Off/ On-Premise Combined</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0" marR="0" marT="0" marB="0" anchor="ctr"/>
                </a:tc>
                <a:tc>
                  <a:txBody>
                    <a:bodyPr/>
                    <a:lstStyle/>
                    <a:p>
                      <a:pPr algn="r" fontAlgn="b"/>
                      <a:r>
                        <a:rPr lang="en-US" sz="1400" b="0" i="0" u="none" strike="noStrike">
                          <a:solidFill>
                            <a:schemeClr val="tx1"/>
                          </a:solidFill>
                          <a:effectLst/>
                          <a:latin typeface="Arial" panose="020B0604020202020204" pitchFamily="34" charset="0"/>
                        </a:rPr>
                        <a:t>131%</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132%</a:t>
                      </a:r>
                    </a:p>
                  </a:txBody>
                  <a:tcPr marL="0" marR="0" marT="0" marB="0" anchor="b"/>
                </a:tc>
                <a:tc>
                  <a:txBody>
                    <a:bodyPr/>
                    <a:lstStyle/>
                    <a:p>
                      <a:pPr algn="r" fontAlgn="b"/>
                      <a:r>
                        <a:rPr lang="en-US" sz="1400" b="0" i="0" u="none" strike="noStrike">
                          <a:solidFill>
                            <a:schemeClr val="tx1"/>
                          </a:solidFill>
                          <a:effectLst/>
                          <a:latin typeface="Arial" panose="020B0604020202020204" pitchFamily="34" charset="0"/>
                        </a:rPr>
                        <a:t>134%</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135%</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137%</a:t>
                      </a:r>
                    </a:p>
                  </a:txBody>
                  <a:tcPr marL="0" marR="0" marT="0" marB="0" anchor="b"/>
                </a:tc>
                <a:tc>
                  <a:txBody>
                    <a:bodyPr/>
                    <a:lstStyle/>
                    <a:p>
                      <a:pPr algn="r" fontAlgn="b"/>
                      <a:r>
                        <a:rPr lang="en-US" sz="1400" b="0" i="0" u="none" strike="noStrike" dirty="0">
                          <a:solidFill>
                            <a:schemeClr val="tx1"/>
                          </a:solidFill>
                          <a:effectLst/>
                          <a:latin typeface="Arial" panose="020B0604020202020204" pitchFamily="34" charset="0"/>
                        </a:rPr>
                        <a:t>1,655</a:t>
                      </a:r>
                    </a:p>
                  </a:txBody>
                  <a:tcPr marL="0" marR="0" marT="0" marB="0" anchor="b"/>
                </a:tc>
                <a:extLst>
                  <a:ext uri="{0D108BD9-81ED-4DB2-BD59-A6C34878D82A}">
                    <a16:rowId xmlns:a16="http://schemas.microsoft.com/office/drawing/2014/main" val="12502552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Return-on-Investment</a:t>
            </a:r>
            <a:br>
              <a:rPr lang="en-US" sz="1800" dirty="0"/>
            </a:br>
            <a:r>
              <a:rPr lang="en-US" dirty="0"/>
              <a:t>Direct ROI Benchmarks by Nightlife</a:t>
            </a:r>
          </a:p>
        </p:txBody>
      </p:sp>
      <p:sp>
        <p:nvSpPr>
          <p:cNvPr id="4" name="Slide Number Placeholder 3">
            <a:extLst>
              <a:ext uri="{FF2B5EF4-FFF2-40B4-BE49-F238E27FC236}">
                <a16:creationId xmlns:a16="http://schemas.microsoft.com/office/drawing/2014/main" id="{A1FBD77C-C824-4341-8ADF-A12304B207A2}"/>
              </a:ext>
            </a:extLst>
          </p:cNvPr>
          <p:cNvSpPr>
            <a:spLocks noGrp="1"/>
          </p:cNvSpPr>
          <p:nvPr>
            <p:ph type="sldNum" sz="quarter" idx="4"/>
          </p:nvPr>
        </p:nvSpPr>
        <p:spPr/>
        <p:txBody>
          <a:bodyPr/>
          <a:lstStyle/>
          <a:p>
            <a:fld id="{9811F8BB-88D0-42D8-BC7D-17E499E45145}" type="slidenum">
              <a:rPr lang="en-US" altLang="en-US" smtClean="0"/>
              <a:pPr/>
              <a:t>53</a:t>
            </a:fld>
            <a:endParaRPr lang="en-US" altLang="en-US" dirty="0"/>
          </a:p>
        </p:txBody>
      </p:sp>
      <p:sp>
        <p:nvSpPr>
          <p:cNvPr id="7" name="TextBox 6">
            <a:extLst>
              <a:ext uri="{FF2B5EF4-FFF2-40B4-BE49-F238E27FC236}">
                <a16:creationId xmlns:a16="http://schemas.microsoft.com/office/drawing/2014/main" id="{35897292-C881-3D4F-B9A4-BE90FCCCA182}"/>
              </a:ext>
            </a:extLst>
          </p:cNvPr>
          <p:cNvSpPr txBox="1"/>
          <p:nvPr/>
        </p:nvSpPr>
        <p:spPr>
          <a:xfrm>
            <a:off x="6951216" y="6483092"/>
            <a:ext cx="1635822"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ROI Index</a:t>
            </a:r>
            <a:endParaRPr lang="en-US" sz="1100" i="1"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3D9A856-19F9-E341-9843-69442FB3F2E6}"/>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86627913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Appendix</a:t>
            </a:r>
          </a:p>
        </p:txBody>
      </p:sp>
      <p:sp>
        <p:nvSpPr>
          <p:cNvPr id="6" name="Text Placeholder 5"/>
          <p:cNvSpPr>
            <a:spLocks noGrp="1"/>
          </p:cNvSpPr>
          <p:nvPr>
            <p:ph type="body" idx="1"/>
          </p:nvPr>
        </p:nvSpPr>
        <p:spPr/>
        <p:txBody>
          <a:bodyPr/>
          <a:lstStyle/>
          <a:p>
            <a:r>
              <a:rPr lang="en-US" dirty="0"/>
              <a:t>Full Benchmarking Database Profiles</a:t>
            </a:r>
          </a:p>
          <a:p>
            <a:r>
              <a:rPr lang="en-US" dirty="0"/>
              <a:t>Definitions and Data Cleaning Methods</a:t>
            </a:r>
          </a:p>
        </p:txBody>
      </p:sp>
      <p:pic>
        <p:nvPicPr>
          <p:cNvPr id="2050" name="Picture 2" descr="Silhouette Of Buildings">
            <a:extLst>
              <a:ext uri="{FF2B5EF4-FFF2-40B4-BE49-F238E27FC236}">
                <a16:creationId xmlns:a16="http://schemas.microsoft.com/office/drawing/2014/main" id="{C7A524B6-1CDE-45A0-B390-DAD1C513AA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932"/>
          <a:stretch/>
        </p:blipFill>
        <p:spPr bwMode="auto">
          <a:xfrm>
            <a:off x="0" y="113211"/>
            <a:ext cx="9144000" cy="40274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DADE9FB-4130-4192-A072-F418BECBD580}"/>
              </a:ext>
            </a:extLst>
          </p:cNvPr>
          <p:cNvSpPr txBox="1"/>
          <p:nvPr/>
        </p:nvSpPr>
        <p:spPr>
          <a:xfrm>
            <a:off x="6087291" y="3495388"/>
            <a:ext cx="3056709" cy="334167"/>
          </a:xfrm>
          <a:prstGeom prst="rect">
            <a:avLst/>
          </a:prstGeom>
          <a:solidFill>
            <a:schemeClr val="bg1">
              <a:alpha val="70000"/>
            </a:schemeClr>
          </a:solidFill>
        </p:spPr>
        <p:txBody>
          <a:bodyPr wrap="none" rtlCol="0" anchor="ctr">
            <a:noAutofit/>
          </a:bodyPr>
          <a:lstStyle/>
          <a:p>
            <a:pPr algn="l"/>
            <a:r>
              <a:rPr lang="en-US" sz="1000" b="1" dirty="0">
                <a:solidFill>
                  <a:schemeClr val="tx1">
                    <a:lumMod val="75000"/>
                    <a:lumOff val="25000"/>
                  </a:schemeClr>
                </a:solidFill>
                <a:latin typeface="Arial" panose="020B0604020202020204" pitchFamily="34" charset="0"/>
                <a:cs typeface="Arial" panose="020B0604020202020204" pitchFamily="34" charset="0"/>
              </a:rPr>
              <a:t>Ref:</a:t>
            </a:r>
            <a:r>
              <a:rPr lang="en-US" sz="1000" dirty="0">
                <a:solidFill>
                  <a:schemeClr val="tx1">
                    <a:lumMod val="75000"/>
                    <a:lumOff val="25000"/>
                  </a:schemeClr>
                </a:solidFill>
                <a:latin typeface="Arial" panose="020B0604020202020204" pitchFamily="34" charset="0"/>
                <a:cs typeface="Arial" panose="020B0604020202020204" pitchFamily="34" charset="0"/>
              </a:rPr>
              <a:t> Aleksandar </a:t>
            </a:r>
            <a:r>
              <a:rPr lang="en-US" sz="1000" dirty="0" err="1">
                <a:solidFill>
                  <a:schemeClr val="tx1">
                    <a:lumMod val="75000"/>
                    <a:lumOff val="25000"/>
                  </a:schemeClr>
                </a:solidFill>
                <a:latin typeface="Arial" panose="020B0604020202020204" pitchFamily="34" charset="0"/>
                <a:cs typeface="Arial" panose="020B0604020202020204" pitchFamily="34" charset="0"/>
              </a:rPr>
              <a:t>Pasaric</a:t>
            </a:r>
            <a:r>
              <a:rPr lang="en-US" sz="1000" dirty="0">
                <a:solidFill>
                  <a:schemeClr val="tx1">
                    <a:lumMod val="75000"/>
                    <a:lumOff val="25000"/>
                  </a:schemeClr>
                </a:solidFill>
                <a:latin typeface="Arial" panose="020B0604020202020204" pitchFamily="34" charset="0"/>
                <a:cs typeface="Arial" panose="020B0604020202020204" pitchFamily="34" charset="0"/>
              </a:rPr>
              <a:t>; pexels.com/@</a:t>
            </a:r>
            <a:r>
              <a:rPr lang="en-US" sz="1000" dirty="0" err="1">
                <a:solidFill>
                  <a:schemeClr val="tx1">
                    <a:lumMod val="75000"/>
                    <a:lumOff val="25000"/>
                  </a:schemeClr>
                </a:solidFill>
                <a:latin typeface="Arial" panose="020B0604020202020204" pitchFamily="34" charset="0"/>
                <a:cs typeface="Arial" panose="020B0604020202020204" pitchFamily="34" charset="0"/>
              </a:rPr>
              <a:t>apasaric</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701682"/>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799731903"/>
              </p:ext>
            </p:extLst>
          </p:nvPr>
        </p:nvGraphicFramePr>
        <p:xfrm>
          <a:off x="457200" y="1654371"/>
          <a:ext cx="8247365" cy="2804417"/>
        </p:xfrm>
        <a:graphic>
          <a:graphicData uri="http://schemas.openxmlformats.org/drawingml/2006/table">
            <a:tbl>
              <a:tblPr firstRow="1" firstCol="1" bandRow="1">
                <a:tableStyleId>{0E3FDE45-AF77-4B5C-9715-49D594BDF05E}</a:tableStyleId>
              </a:tblPr>
              <a:tblGrid>
                <a:gridCol w="5347699">
                  <a:extLst>
                    <a:ext uri="{9D8B030D-6E8A-4147-A177-3AD203B41FA5}">
                      <a16:colId xmlns:a16="http://schemas.microsoft.com/office/drawing/2014/main" val="3107546911"/>
                    </a:ext>
                  </a:extLst>
                </a:gridCol>
                <a:gridCol w="1449833">
                  <a:extLst>
                    <a:ext uri="{9D8B030D-6E8A-4147-A177-3AD203B41FA5}">
                      <a16:colId xmlns:a16="http://schemas.microsoft.com/office/drawing/2014/main" val="1824390616"/>
                    </a:ext>
                  </a:extLst>
                </a:gridCol>
                <a:gridCol w="1449833">
                  <a:extLst>
                    <a:ext uri="{9D8B030D-6E8A-4147-A177-3AD203B41FA5}">
                      <a16:colId xmlns:a16="http://schemas.microsoft.com/office/drawing/2014/main" val="908646895"/>
                    </a:ext>
                  </a:extLst>
                </a:gridCol>
              </a:tblGrid>
              <a:tr h="400631">
                <a:tc>
                  <a:txBody>
                    <a:bodyPr/>
                    <a:lstStyle/>
                    <a:p>
                      <a:pPr marL="0" marR="0">
                        <a:lnSpc>
                          <a:spcPct val="115000"/>
                        </a:lnSpc>
                        <a:spcBef>
                          <a:spcPts val="300"/>
                        </a:spcBef>
                        <a:spcAft>
                          <a:spcPts val="300"/>
                        </a:spcAft>
                      </a:pPr>
                      <a:r>
                        <a:rPr lang="en-US" sz="1400" kern="1200" dirty="0">
                          <a:effectLst/>
                        </a:rPr>
                        <a:t>Generation</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rPr>
                        <a:t>Female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extLst>
                  <a:ext uri="{0D108BD9-81ED-4DB2-BD59-A6C34878D82A}">
                    <a16:rowId xmlns:a16="http://schemas.microsoft.com/office/drawing/2014/main" val="1468619883"/>
                  </a:ext>
                </a:extLst>
              </a:tr>
              <a:tr h="400631">
                <a:tc>
                  <a:txBody>
                    <a:bodyPr/>
                    <a:lstStyle/>
                    <a:p>
                      <a:pPr marL="100965" marR="0">
                        <a:lnSpc>
                          <a:spcPct val="115000"/>
                        </a:lnSpc>
                        <a:spcBef>
                          <a:spcPts val="300"/>
                        </a:spcBef>
                        <a:spcAft>
                          <a:spcPts val="300"/>
                        </a:spcAft>
                      </a:pPr>
                      <a:r>
                        <a:rPr lang="en-US" sz="1400" b="0" kern="1200" dirty="0">
                          <a:effectLst/>
                        </a:rPr>
                        <a:t>Generation Z (1996 or After)</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1,983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1,438</a:t>
                      </a:r>
                    </a:p>
                  </a:txBody>
                  <a:tcPr marL="0" marT="0" marB="0" anchor="ctr"/>
                </a:tc>
                <a:extLst>
                  <a:ext uri="{0D108BD9-81ED-4DB2-BD59-A6C34878D82A}">
                    <a16:rowId xmlns:a16="http://schemas.microsoft.com/office/drawing/2014/main" val="3899151605"/>
                  </a:ext>
                </a:extLst>
              </a:tr>
              <a:tr h="400631">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Millennials (1977 to 1995)</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57,048</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48,804</a:t>
                      </a:r>
                    </a:p>
                  </a:txBody>
                  <a:tcPr marL="0" marT="0" marB="0" anchor="ctr"/>
                </a:tc>
                <a:extLst>
                  <a:ext uri="{0D108BD9-81ED-4DB2-BD59-A6C34878D82A}">
                    <a16:rowId xmlns:a16="http://schemas.microsoft.com/office/drawing/2014/main" val="1812077140"/>
                  </a:ext>
                </a:extLst>
              </a:tr>
              <a:tr h="400631">
                <a:tc>
                  <a:txBody>
                    <a:bodyPr/>
                    <a:lstStyle/>
                    <a:p>
                      <a:pPr marL="100965" marR="0">
                        <a:lnSpc>
                          <a:spcPct val="115000"/>
                        </a:lnSpc>
                        <a:spcBef>
                          <a:spcPts val="300"/>
                        </a:spcBef>
                        <a:spcAft>
                          <a:spcPts val="300"/>
                        </a:spcAft>
                      </a:pPr>
                      <a:r>
                        <a:rPr lang="en-US" sz="1400" b="0" kern="1200" dirty="0">
                          <a:effectLst/>
                        </a:rPr>
                        <a:t>Generation X (1965 to 1976)</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26,944</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21,169</a:t>
                      </a:r>
                    </a:p>
                  </a:txBody>
                  <a:tcPr marL="0" marT="0" marB="0" anchor="ctr"/>
                </a:tc>
                <a:extLst>
                  <a:ext uri="{0D108BD9-81ED-4DB2-BD59-A6C34878D82A}">
                    <a16:rowId xmlns:a16="http://schemas.microsoft.com/office/drawing/2014/main" val="1701273365"/>
                  </a:ext>
                </a:extLst>
              </a:tr>
              <a:tr h="400631">
                <a:tc>
                  <a:txBody>
                    <a:bodyPr/>
                    <a:lstStyle/>
                    <a:p>
                      <a:pPr marL="100965" marR="0">
                        <a:lnSpc>
                          <a:spcPct val="115000"/>
                        </a:lnSpc>
                        <a:spcBef>
                          <a:spcPts val="300"/>
                        </a:spcBef>
                        <a:spcAft>
                          <a:spcPts val="300"/>
                        </a:spcAft>
                      </a:pPr>
                      <a:r>
                        <a:rPr lang="en-US" sz="1400" b="0" kern="1200" dirty="0">
                          <a:effectLst/>
                        </a:rPr>
                        <a:t>Baby Boomers (1946 to 1964)</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dirty="0">
                          <a:solidFill>
                            <a:srgbClr val="000000"/>
                          </a:solidFill>
                          <a:effectLst/>
                          <a:latin typeface="Arial" panose="020B0604020202020204" pitchFamily="34" charset="0"/>
                        </a:rPr>
                        <a:t>24,884</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18,627</a:t>
                      </a:r>
                    </a:p>
                  </a:txBody>
                  <a:tcPr marL="0" marT="0" marB="0" anchor="ctr"/>
                </a:tc>
                <a:extLst>
                  <a:ext uri="{0D108BD9-81ED-4DB2-BD59-A6C34878D82A}">
                    <a16:rowId xmlns:a16="http://schemas.microsoft.com/office/drawing/2014/main" val="3787004002"/>
                  </a:ext>
                </a:extLst>
              </a:tr>
              <a:tr h="400631">
                <a:tc>
                  <a:txBody>
                    <a:bodyPr/>
                    <a:lstStyle/>
                    <a:p>
                      <a:pPr marL="100965" marR="0">
                        <a:lnSpc>
                          <a:spcPct val="115000"/>
                        </a:lnSpc>
                        <a:spcBef>
                          <a:spcPts val="300"/>
                        </a:spcBef>
                        <a:spcAft>
                          <a:spcPts val="300"/>
                        </a:spcAft>
                      </a:pPr>
                      <a:r>
                        <a:rPr lang="en-US" sz="1400" b="0" kern="1200" dirty="0">
                          <a:effectLst/>
                        </a:rPr>
                        <a:t>Silent Generation (1945 or Before)</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a:solidFill>
                            <a:srgbClr val="000000"/>
                          </a:solidFill>
                          <a:effectLst/>
                          <a:latin typeface="Arial" panose="020B0604020202020204" pitchFamily="34" charset="0"/>
                        </a:rPr>
                        <a:t>2,767</a:t>
                      </a:r>
                    </a:p>
                  </a:txBody>
                  <a:tcPr marL="0" marT="0" marB="0" anchor="ctr"/>
                </a:tc>
                <a:tc>
                  <a:txBody>
                    <a:bodyPr/>
                    <a:lstStyle/>
                    <a:p>
                      <a:pPr algn="r" fontAlgn="b"/>
                      <a:r>
                        <a:rPr lang="en-US" sz="1400" b="0" i="0" u="none" strike="noStrike" dirty="0">
                          <a:solidFill>
                            <a:srgbClr val="000000"/>
                          </a:solidFill>
                          <a:effectLst/>
                          <a:latin typeface="Arial" panose="020B0604020202020204" pitchFamily="34" charset="0"/>
                        </a:rPr>
                        <a:t>2,077</a:t>
                      </a:r>
                    </a:p>
                  </a:txBody>
                  <a:tcPr marL="0" marT="0" marB="0" anchor="ctr"/>
                </a:tc>
                <a:extLst>
                  <a:ext uri="{0D108BD9-81ED-4DB2-BD59-A6C34878D82A}">
                    <a16:rowId xmlns:a16="http://schemas.microsoft.com/office/drawing/2014/main" val="569367984"/>
                  </a:ext>
                </a:extLst>
              </a:tr>
              <a:tr h="400631">
                <a:tc>
                  <a:txBody>
                    <a:bodyPr/>
                    <a:lstStyle/>
                    <a:p>
                      <a:pPr marL="100965" marR="0" algn="r">
                        <a:lnSpc>
                          <a:spcPct val="115000"/>
                        </a:lnSpc>
                        <a:spcBef>
                          <a:spcPts val="300"/>
                        </a:spcBef>
                        <a:spcAft>
                          <a:spcPts val="300"/>
                        </a:spcAft>
                      </a:pPr>
                      <a:r>
                        <a:rPr lang="en-US" sz="1400" kern="1200" dirty="0">
                          <a:effectLst/>
                        </a:rPr>
                        <a:t>Total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1" i="0" u="none" strike="noStrike">
                          <a:solidFill>
                            <a:srgbClr val="000000"/>
                          </a:solidFill>
                          <a:effectLst/>
                          <a:latin typeface="Arial" panose="020B0604020202020204" pitchFamily="34" charset="0"/>
                        </a:rPr>
                        <a:t>113,626</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92,115</a:t>
                      </a:r>
                    </a:p>
                  </a:txBody>
                  <a:tcPr marL="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Appendix A: Full Benchmarking Database Profile</a:t>
            </a:r>
            <a:br>
              <a:rPr lang="en-US" sz="1800" dirty="0"/>
            </a:br>
            <a:r>
              <a:rPr lang="en-US" dirty="0"/>
              <a:t>Generation Exit Interview Counts by Gender</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55</a:t>
            </a:fld>
            <a:endParaRPr lang="en-US" altLang="en-US" dirty="0"/>
          </a:p>
        </p:txBody>
      </p:sp>
      <p:sp>
        <p:nvSpPr>
          <p:cNvPr id="6" name="TextBox 5">
            <a:extLst>
              <a:ext uri="{FF2B5EF4-FFF2-40B4-BE49-F238E27FC236}">
                <a16:creationId xmlns:a16="http://schemas.microsoft.com/office/drawing/2014/main" id="{B995350A-1BF7-0342-9858-6375B66B1189}"/>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514F0BD-B196-AF4C-A63F-54E40AC80A71}"/>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821942026"/>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729004677"/>
              </p:ext>
            </p:extLst>
          </p:nvPr>
        </p:nvGraphicFramePr>
        <p:xfrm>
          <a:off x="457200" y="1656308"/>
          <a:ext cx="8247365" cy="1513612"/>
        </p:xfrm>
        <a:graphic>
          <a:graphicData uri="http://schemas.openxmlformats.org/drawingml/2006/table">
            <a:tbl>
              <a:tblPr firstRow="1" firstCol="1" bandRow="1">
                <a:tableStyleId>{0E3FDE45-AF77-4B5C-9715-49D594BDF05E}</a:tableStyleId>
              </a:tblPr>
              <a:tblGrid>
                <a:gridCol w="5768939">
                  <a:extLst>
                    <a:ext uri="{9D8B030D-6E8A-4147-A177-3AD203B41FA5}">
                      <a16:colId xmlns:a16="http://schemas.microsoft.com/office/drawing/2014/main" val="3107546911"/>
                    </a:ext>
                  </a:extLst>
                </a:gridCol>
                <a:gridCol w="1239213">
                  <a:extLst>
                    <a:ext uri="{9D8B030D-6E8A-4147-A177-3AD203B41FA5}">
                      <a16:colId xmlns:a16="http://schemas.microsoft.com/office/drawing/2014/main" val="1824390616"/>
                    </a:ext>
                  </a:extLst>
                </a:gridCol>
                <a:gridCol w="1239213">
                  <a:extLst>
                    <a:ext uri="{9D8B030D-6E8A-4147-A177-3AD203B41FA5}">
                      <a16:colId xmlns:a16="http://schemas.microsoft.com/office/drawing/2014/main" val="908646895"/>
                    </a:ext>
                  </a:extLst>
                </a:gridCol>
              </a:tblGrid>
              <a:tr h="378403">
                <a:tc>
                  <a:txBody>
                    <a:bodyPr/>
                    <a:lstStyle/>
                    <a:p>
                      <a:pPr marL="0" marR="0">
                        <a:lnSpc>
                          <a:spcPct val="115000"/>
                        </a:lnSpc>
                        <a:spcBef>
                          <a:spcPts val="300"/>
                        </a:spcBef>
                        <a:spcAft>
                          <a:spcPts val="300"/>
                        </a:spcAft>
                      </a:pPr>
                      <a:r>
                        <a:rPr lang="en-US" sz="1400" kern="1200" dirty="0">
                          <a:effectLst/>
                        </a:rPr>
                        <a:t>Parental Status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rPr>
                        <a:t>Female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Male</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67399" marR="89866" marT="0" marB="0" anchor="b"/>
                </a:tc>
                <a:extLst>
                  <a:ext uri="{0D108BD9-81ED-4DB2-BD59-A6C34878D82A}">
                    <a16:rowId xmlns:a16="http://schemas.microsoft.com/office/drawing/2014/main" val="1468619883"/>
                  </a:ext>
                </a:extLst>
              </a:tr>
              <a:tr h="378403">
                <a:tc>
                  <a:txBody>
                    <a:bodyPr/>
                    <a:lstStyle/>
                    <a:p>
                      <a:pPr marL="100965" marR="0">
                        <a:lnSpc>
                          <a:spcPct val="115000"/>
                        </a:lnSpc>
                        <a:spcBef>
                          <a:spcPts val="300"/>
                        </a:spcBef>
                        <a:spcAft>
                          <a:spcPts val="300"/>
                        </a:spcAft>
                      </a:pPr>
                      <a:r>
                        <a:rPr lang="en-US" sz="1400" b="0" kern="1200" dirty="0">
                          <a:effectLst/>
                        </a:rPr>
                        <a:t>Parents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a:solidFill>
                            <a:srgbClr val="000000"/>
                          </a:solidFill>
                          <a:effectLst/>
                          <a:latin typeface="Arial" panose="020B0604020202020204" pitchFamily="34" charset="0"/>
                        </a:rPr>
                        <a:t>6,743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2,949</a:t>
                      </a:r>
                    </a:p>
                  </a:txBody>
                  <a:tcPr marL="0" marT="0" marB="0" anchor="ctr"/>
                </a:tc>
                <a:extLst>
                  <a:ext uri="{0D108BD9-81ED-4DB2-BD59-A6C34878D82A}">
                    <a16:rowId xmlns:a16="http://schemas.microsoft.com/office/drawing/2014/main" val="3899151605"/>
                  </a:ext>
                </a:extLst>
              </a:tr>
              <a:tr h="378403">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Non-Parents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182880" marR="89866" marT="0" marB="0" anchor="ctr"/>
                </a:tc>
                <a:tc>
                  <a:txBody>
                    <a:bodyPr/>
                    <a:lstStyle/>
                    <a:p>
                      <a:pPr algn="r" fontAlgn="b"/>
                      <a:r>
                        <a:rPr lang="en-US" sz="1400" b="0" i="0" u="none" strike="noStrike">
                          <a:solidFill>
                            <a:srgbClr val="000000"/>
                          </a:solidFill>
                          <a:effectLst/>
                          <a:latin typeface="Arial" panose="020B0604020202020204" pitchFamily="34" charset="0"/>
                        </a:rPr>
                        <a:t>4,278</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2,372</a:t>
                      </a:r>
                    </a:p>
                  </a:txBody>
                  <a:tcPr marL="0" marT="0" marB="0" anchor="ctr"/>
                </a:tc>
                <a:extLst>
                  <a:ext uri="{0D108BD9-81ED-4DB2-BD59-A6C34878D82A}">
                    <a16:rowId xmlns:a16="http://schemas.microsoft.com/office/drawing/2014/main" val="1812077140"/>
                  </a:ext>
                </a:extLst>
              </a:tr>
              <a:tr h="378403">
                <a:tc>
                  <a:txBody>
                    <a:bodyPr/>
                    <a:lstStyle/>
                    <a:p>
                      <a:pPr marL="100965" marR="0" algn="r">
                        <a:lnSpc>
                          <a:spcPct val="115000"/>
                        </a:lnSpc>
                        <a:spcBef>
                          <a:spcPts val="300"/>
                        </a:spcBef>
                        <a:spcAft>
                          <a:spcPts val="300"/>
                        </a:spcAft>
                      </a:pPr>
                      <a:r>
                        <a:rPr lang="en-US" sz="1400" kern="1200" dirty="0">
                          <a:effectLst/>
                        </a:rPr>
                        <a:t>Total</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1" i="0" u="none" strike="noStrike">
                          <a:solidFill>
                            <a:srgbClr val="000000"/>
                          </a:solidFill>
                          <a:effectLst/>
                          <a:latin typeface="Arial" panose="020B0604020202020204" pitchFamily="34" charset="0"/>
                        </a:rPr>
                        <a:t>11,021</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5,321</a:t>
                      </a:r>
                    </a:p>
                  </a:txBody>
                  <a:tcPr marL="0" marT="0" marB="0" anchor="ctr"/>
                </a:tc>
                <a:extLst>
                  <a:ext uri="{0D108BD9-81ED-4DB2-BD59-A6C34878D82A}">
                    <a16:rowId xmlns:a16="http://schemas.microsoft.com/office/drawing/2014/main" val="3949038438"/>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Appendix A: Full Benchmarking Database Profile </a:t>
            </a:r>
            <a:br>
              <a:rPr lang="en-US" sz="1600" dirty="0"/>
            </a:br>
            <a:r>
              <a:rPr lang="en-US" dirty="0"/>
              <a:t>Parental Status Exit Interview Counts by Gender</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56</a:t>
            </a:fld>
            <a:endParaRPr lang="en-US" altLang="en-US" dirty="0"/>
          </a:p>
        </p:txBody>
      </p:sp>
      <p:sp>
        <p:nvSpPr>
          <p:cNvPr id="9" name="TextBox 8">
            <a:extLst>
              <a:ext uri="{FF2B5EF4-FFF2-40B4-BE49-F238E27FC236}">
                <a16:creationId xmlns:a16="http://schemas.microsoft.com/office/drawing/2014/main" id="{E2704E03-15CA-8F41-B53C-4C8C0E9406C9}"/>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024155E-5469-9C48-B4C1-AF998937ABB0}"/>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2378668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2382653422"/>
              </p:ext>
            </p:extLst>
          </p:nvPr>
        </p:nvGraphicFramePr>
        <p:xfrm>
          <a:off x="457200" y="1638300"/>
          <a:ext cx="8247364" cy="3534587"/>
        </p:xfrm>
        <a:graphic>
          <a:graphicData uri="http://schemas.openxmlformats.org/drawingml/2006/table">
            <a:tbl>
              <a:tblPr firstRow="1" firstCol="1" bandRow="1">
                <a:tableStyleId>{0E3FDE45-AF77-4B5C-9715-49D594BDF05E}</a:tableStyleId>
              </a:tblPr>
              <a:tblGrid>
                <a:gridCol w="4256362">
                  <a:extLst>
                    <a:ext uri="{9D8B030D-6E8A-4147-A177-3AD203B41FA5}">
                      <a16:colId xmlns:a16="http://schemas.microsoft.com/office/drawing/2014/main" val="3107546911"/>
                    </a:ext>
                  </a:extLst>
                </a:gridCol>
                <a:gridCol w="2471009">
                  <a:extLst>
                    <a:ext uri="{9D8B030D-6E8A-4147-A177-3AD203B41FA5}">
                      <a16:colId xmlns:a16="http://schemas.microsoft.com/office/drawing/2014/main" val="1824390616"/>
                    </a:ext>
                  </a:extLst>
                </a:gridCol>
                <a:gridCol w="1519993">
                  <a:extLst>
                    <a:ext uri="{9D8B030D-6E8A-4147-A177-3AD203B41FA5}">
                      <a16:colId xmlns:a16="http://schemas.microsoft.com/office/drawing/2014/main" val="908646895"/>
                    </a:ext>
                  </a:extLst>
                </a:gridCol>
              </a:tblGrid>
              <a:tr h="611767">
                <a:tc>
                  <a:txBody>
                    <a:bodyPr/>
                    <a:lstStyle/>
                    <a:p>
                      <a:pPr marL="0" marR="0">
                        <a:lnSpc>
                          <a:spcPct val="115000"/>
                        </a:lnSpc>
                        <a:spcBef>
                          <a:spcPts val="300"/>
                        </a:spcBef>
                        <a:spcAft>
                          <a:spcPts val="300"/>
                        </a:spcAft>
                      </a:pPr>
                      <a:r>
                        <a:rPr lang="en-US" sz="1400" dirty="0">
                          <a:effectLst/>
                          <a:latin typeface="+mn-lt"/>
                        </a:rPr>
                        <a:t>Segmentation</a:t>
                      </a:r>
                      <a:endParaRPr lang="en-US" sz="1400" b="1" dirty="0">
                        <a:effectLst/>
                        <a:latin typeface="+mn-lt"/>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latin typeface="+mn-lt"/>
                        </a:rPr>
                        <a:t>Event Days</a:t>
                      </a:r>
                      <a:endParaRPr lang="en-US" sz="1400" b="1" i="0" kern="1200" dirty="0">
                        <a:effectLst/>
                        <a:latin typeface="+mn-lt"/>
                        <a:cs typeface="Arial Narrow" panose="020B0604020202020204" pitchFamily="34"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latin typeface="+mn-lt"/>
                        </a:rPr>
                        <a:t>No. of</a:t>
                      </a:r>
                      <a:br>
                        <a:rPr lang="en-US" sz="1400" kern="1200" dirty="0">
                          <a:effectLst/>
                          <a:latin typeface="+mn-lt"/>
                        </a:rPr>
                      </a:br>
                      <a:r>
                        <a:rPr lang="en-US" sz="1400" kern="1200" dirty="0">
                          <a:effectLst/>
                          <a:latin typeface="+mn-lt"/>
                        </a:rPr>
                        <a:t>Respondents</a:t>
                      </a:r>
                      <a:endParaRPr lang="en-US" sz="1400" b="1" i="0" kern="1200" dirty="0">
                        <a:effectLst/>
                        <a:latin typeface="+mn-lt"/>
                        <a:cs typeface="Arial Narrow" panose="020B0604020202020204" pitchFamily="34" charset="0"/>
                      </a:endParaRPr>
                    </a:p>
                  </a:txBody>
                  <a:tcPr marL="67399" marR="89866" marT="0" marB="0" anchor="b"/>
                </a:tc>
                <a:extLst>
                  <a:ext uri="{0D108BD9-81ED-4DB2-BD59-A6C34878D82A}">
                    <a16:rowId xmlns:a16="http://schemas.microsoft.com/office/drawing/2014/main" val="1468619883"/>
                  </a:ext>
                </a:extLst>
              </a:tr>
              <a:tr h="292282">
                <a:tc>
                  <a:txBody>
                    <a:bodyPr/>
                    <a:lstStyle/>
                    <a:p>
                      <a:pPr marL="100965" marR="0">
                        <a:lnSpc>
                          <a:spcPct val="115000"/>
                        </a:lnSpc>
                        <a:spcBef>
                          <a:spcPts val="300"/>
                        </a:spcBef>
                        <a:spcAft>
                          <a:spcPts val="300"/>
                        </a:spcAft>
                      </a:pPr>
                      <a:r>
                        <a:rPr lang="en-US" sz="1400" kern="1200" dirty="0">
                          <a:effectLst/>
                          <a:latin typeface="+mn-lt"/>
                        </a:rPr>
                        <a:t>Nightlife</a:t>
                      </a:r>
                      <a:endParaRPr lang="en-US" sz="1400" b="1" dirty="0">
                        <a:effectLst/>
                        <a:latin typeface="+mn-lt"/>
                        <a:ea typeface="Yu Mincho" panose="02020400000000000000" pitchFamily="18" charset="-128"/>
                        <a:cs typeface="Times New Roman" panose="02020603050405020304" pitchFamily="18" charset="0"/>
                      </a:endParaRPr>
                    </a:p>
                  </a:txBody>
                  <a:tcPr marL="89866" marR="89866"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extLst>
                  <a:ext uri="{0D108BD9-81ED-4DB2-BD59-A6C34878D82A}">
                    <a16:rowId xmlns:a16="http://schemas.microsoft.com/office/drawing/2014/main" val="1402549934"/>
                  </a:ext>
                </a:extLst>
              </a:tr>
              <a:tr h="292282">
                <a:tc>
                  <a:txBody>
                    <a:bodyPr/>
                    <a:lstStyle/>
                    <a:p>
                      <a:pPr marL="9525" marR="0" indent="0">
                        <a:lnSpc>
                          <a:spcPct val="115000"/>
                        </a:lnSpc>
                        <a:spcBef>
                          <a:spcPts val="300"/>
                        </a:spcBef>
                        <a:spcAft>
                          <a:spcPts val="300"/>
                        </a:spcAft>
                        <a:tabLst/>
                      </a:pPr>
                      <a:r>
                        <a:rPr lang="en-US" sz="1400" b="0" kern="1200" dirty="0">
                          <a:effectLst/>
                          <a:latin typeface="+mn-lt"/>
                        </a:rPr>
                        <a:t>Off-Premise</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dirty="0">
                          <a:solidFill>
                            <a:srgbClr val="000000"/>
                          </a:solidFill>
                          <a:effectLst/>
                          <a:latin typeface="+mn-lt"/>
                        </a:rPr>
                        <a:t>33,340</a:t>
                      </a:r>
                    </a:p>
                  </a:txBody>
                  <a:tcPr marL="0" marT="0" marB="0" anchor="ctr"/>
                </a:tc>
                <a:tc>
                  <a:txBody>
                    <a:bodyPr/>
                    <a:lstStyle/>
                    <a:p>
                      <a:pPr algn="r" fontAlgn="b"/>
                      <a:r>
                        <a:rPr lang="en-US" sz="1400" b="0" i="0" u="none" strike="noStrike">
                          <a:solidFill>
                            <a:srgbClr val="000000"/>
                          </a:solidFill>
                          <a:effectLst/>
                          <a:latin typeface="+mn-lt"/>
                        </a:rPr>
                        <a:t>71,957</a:t>
                      </a:r>
                    </a:p>
                  </a:txBody>
                  <a:tcPr marL="0" marT="0" marB="0" anchor="ctr"/>
                </a:tc>
                <a:extLst>
                  <a:ext uri="{0D108BD9-81ED-4DB2-BD59-A6C34878D82A}">
                    <a16:rowId xmlns:a16="http://schemas.microsoft.com/office/drawing/2014/main" val="1304109575"/>
                  </a:ext>
                </a:extLst>
              </a:tr>
              <a:tr h="292282">
                <a:tc>
                  <a:txBody>
                    <a:bodyPr/>
                    <a:lstStyle/>
                    <a:p>
                      <a:pPr marL="9525" marR="0" indent="0">
                        <a:lnSpc>
                          <a:spcPct val="115000"/>
                        </a:lnSpc>
                        <a:spcBef>
                          <a:spcPts val="300"/>
                        </a:spcBef>
                        <a:spcAft>
                          <a:spcPts val="300"/>
                        </a:spcAft>
                        <a:tabLst/>
                      </a:pPr>
                      <a:r>
                        <a:rPr lang="en-US" sz="1400" b="0" kern="1200" dirty="0">
                          <a:effectLst/>
                          <a:latin typeface="+mn-lt"/>
                        </a:rPr>
                        <a:t>On-Premise</a:t>
                      </a:r>
                      <a:endParaRPr lang="en-US" sz="1400" b="0" dirty="0">
                        <a:effectLst/>
                        <a:latin typeface="+mn-lt"/>
                        <a:ea typeface="Yu Mincho" panose="02020400000000000000" pitchFamily="18" charset="-128"/>
                        <a:cs typeface="Times New Roman" panose="02020603050405020304" pitchFamily="18" charset="0"/>
                      </a:endParaRPr>
                    </a:p>
                  </a:txBody>
                  <a:tcPr marL="269598" marR="89866" marT="0" marB="0" anchor="ctr"/>
                </a:tc>
                <a:tc>
                  <a:txBody>
                    <a:bodyPr/>
                    <a:lstStyle/>
                    <a:p>
                      <a:pPr algn="r" fontAlgn="b"/>
                      <a:r>
                        <a:rPr lang="en-US" sz="1400" b="0" i="0" u="none" strike="noStrike" dirty="0">
                          <a:solidFill>
                            <a:srgbClr val="000000"/>
                          </a:solidFill>
                          <a:effectLst/>
                          <a:latin typeface="+mn-lt"/>
                        </a:rPr>
                        <a:t>1,910</a:t>
                      </a:r>
                    </a:p>
                  </a:txBody>
                  <a:tcPr marL="0" marT="0" marB="0" anchor="ctr"/>
                </a:tc>
                <a:tc>
                  <a:txBody>
                    <a:bodyPr/>
                    <a:lstStyle/>
                    <a:p>
                      <a:pPr algn="r" fontAlgn="b"/>
                      <a:r>
                        <a:rPr lang="en-US" sz="1400" b="0" i="0" u="none" strike="noStrike" dirty="0">
                          <a:solidFill>
                            <a:srgbClr val="000000"/>
                          </a:solidFill>
                          <a:effectLst/>
                          <a:latin typeface="+mn-lt"/>
                        </a:rPr>
                        <a:t>41,413</a:t>
                      </a:r>
                    </a:p>
                  </a:txBody>
                  <a:tcPr marL="0" marT="0" marB="0" anchor="ctr"/>
                </a:tc>
                <a:extLst>
                  <a:ext uri="{0D108BD9-81ED-4DB2-BD59-A6C34878D82A}">
                    <a16:rowId xmlns:a16="http://schemas.microsoft.com/office/drawing/2014/main" val="3160154463"/>
                  </a:ext>
                </a:extLst>
              </a:tr>
              <a:tr h="292282">
                <a:tc>
                  <a:txBody>
                    <a:bodyPr/>
                    <a:lstStyle/>
                    <a:p>
                      <a:pPr marL="0" marR="0">
                        <a:lnSpc>
                          <a:spcPct val="115000"/>
                        </a:lnSpc>
                        <a:spcBef>
                          <a:spcPts val="300"/>
                        </a:spcBef>
                        <a:spcAft>
                          <a:spcPts val="300"/>
                        </a:spcAft>
                      </a:pPr>
                      <a:r>
                        <a:rPr lang="en-US" sz="1400" kern="1200" dirty="0">
                          <a:effectLst/>
                          <a:latin typeface="+mn-lt"/>
                        </a:rPr>
                        <a:t>Industry Category</a:t>
                      </a:r>
                      <a:endParaRPr lang="en-US" sz="1400" b="1" dirty="0">
                        <a:effectLst/>
                        <a:latin typeface="+mn-lt"/>
                        <a:ea typeface="Yu Mincho" panose="02020400000000000000" pitchFamily="18" charset="-128"/>
                        <a:cs typeface="Times New Roman" panose="02020603050405020304" pitchFamily="18" charset="0"/>
                      </a:endParaRPr>
                    </a:p>
                  </a:txBody>
                  <a:tcPr marL="89866" marR="89866"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tc>
                  <a:txBody>
                    <a:bodyPr/>
                    <a:lstStyle/>
                    <a:p>
                      <a:pPr marL="0" marR="0" algn="r">
                        <a:lnSpc>
                          <a:spcPct val="115000"/>
                        </a:lnSpc>
                        <a:spcBef>
                          <a:spcPts val="300"/>
                        </a:spcBef>
                        <a:spcAft>
                          <a:spcPts val="300"/>
                        </a:spcAft>
                      </a:pPr>
                      <a:endParaRPr lang="en-US" sz="1400" b="0" dirty="0">
                        <a:effectLst/>
                        <a:latin typeface="+mn-lt"/>
                        <a:ea typeface="Yu Mincho" panose="02020400000000000000" pitchFamily="18" charset="-128"/>
                        <a:cs typeface="Times New Roman" panose="02020603050405020304" pitchFamily="18" charset="0"/>
                      </a:endParaRPr>
                    </a:p>
                  </a:txBody>
                  <a:tcPr marL="67399" marT="0" marB="0" anchor="ctr"/>
                </a:tc>
                <a:extLst>
                  <a:ext uri="{0D108BD9-81ED-4DB2-BD59-A6C34878D82A}">
                    <a16:rowId xmlns:a16="http://schemas.microsoft.com/office/drawing/2014/main" val="1505943554"/>
                  </a:ext>
                </a:extLst>
              </a:tr>
              <a:tr h="292282">
                <a:tc>
                  <a:txBody>
                    <a:bodyPr/>
                    <a:lstStyle/>
                    <a:p>
                      <a:pPr algn="l" fontAlgn="ctr"/>
                      <a:r>
                        <a:rPr lang="en-US" sz="1400" b="0" i="0" u="none" strike="noStrike" dirty="0">
                          <a:solidFill>
                            <a:srgbClr val="000000"/>
                          </a:solidFill>
                          <a:effectLst/>
                          <a:latin typeface="Arial" panose="020B0604020202020204" pitchFamily="34" charset="0"/>
                        </a:rPr>
                        <a:t>CPG – Food &amp; Beverage</a:t>
                      </a:r>
                    </a:p>
                  </a:txBody>
                  <a:tcPr marL="274320" marR="0" marT="0" marB="0" anchor="ctr"/>
                </a:tc>
                <a:tc>
                  <a:txBody>
                    <a:bodyPr/>
                    <a:lstStyle/>
                    <a:p>
                      <a:pPr algn="r" fontAlgn="b"/>
                      <a:r>
                        <a:rPr lang="en-US" sz="1400" b="0" i="0" u="none" strike="noStrike">
                          <a:solidFill>
                            <a:srgbClr val="000000"/>
                          </a:solidFill>
                          <a:effectLst/>
                          <a:latin typeface="+mn-lt"/>
                        </a:rPr>
                        <a:t>64,192</a:t>
                      </a:r>
                    </a:p>
                  </a:txBody>
                  <a:tcPr marL="0" marT="0" marB="0" anchor="ctr"/>
                </a:tc>
                <a:tc>
                  <a:txBody>
                    <a:bodyPr/>
                    <a:lstStyle/>
                    <a:p>
                      <a:pPr algn="r" fontAlgn="b"/>
                      <a:r>
                        <a:rPr lang="en-US" sz="1400" b="0" i="0" u="none" strike="noStrike" dirty="0">
                          <a:solidFill>
                            <a:srgbClr val="000000"/>
                          </a:solidFill>
                          <a:effectLst/>
                          <a:latin typeface="+mn-lt"/>
                        </a:rPr>
                        <a:t>165,584</a:t>
                      </a:r>
                    </a:p>
                  </a:txBody>
                  <a:tcPr marL="0" marT="0" marB="0" anchor="ctr"/>
                </a:tc>
                <a:extLst>
                  <a:ext uri="{0D108BD9-81ED-4DB2-BD59-A6C34878D82A}">
                    <a16:rowId xmlns:a16="http://schemas.microsoft.com/office/drawing/2014/main" val="3767861725"/>
                  </a:ext>
                </a:extLst>
              </a:tr>
              <a:tr h="292282">
                <a:tc>
                  <a:txBody>
                    <a:bodyPr/>
                    <a:lstStyle/>
                    <a:p>
                      <a:pPr algn="l" fontAlgn="ctr"/>
                      <a:r>
                        <a:rPr lang="en-US" sz="1400" b="0" i="0" u="none" strike="noStrike" dirty="0">
                          <a:solidFill>
                            <a:srgbClr val="000000"/>
                          </a:solidFill>
                          <a:effectLst/>
                          <a:latin typeface="Arial" panose="020B0604020202020204" pitchFamily="34" charset="0"/>
                        </a:rPr>
                        <a:t>CPG – HH &amp; Personal Care</a:t>
                      </a:r>
                    </a:p>
                  </a:txBody>
                  <a:tcPr marL="274320" marR="0" marT="0" marB="0" anchor="ctr"/>
                </a:tc>
                <a:tc>
                  <a:txBody>
                    <a:bodyPr/>
                    <a:lstStyle/>
                    <a:p>
                      <a:pPr algn="r" fontAlgn="b"/>
                      <a:r>
                        <a:rPr lang="en-US" sz="1400" b="0" i="0" u="none" strike="noStrike">
                          <a:solidFill>
                            <a:srgbClr val="000000"/>
                          </a:solidFill>
                          <a:effectLst/>
                          <a:latin typeface="+mn-lt"/>
                        </a:rPr>
                        <a:t>4,211</a:t>
                      </a:r>
                    </a:p>
                  </a:txBody>
                  <a:tcPr marL="0" marT="0" marB="0" anchor="ctr"/>
                </a:tc>
                <a:tc>
                  <a:txBody>
                    <a:bodyPr/>
                    <a:lstStyle/>
                    <a:p>
                      <a:pPr algn="r" fontAlgn="b"/>
                      <a:r>
                        <a:rPr lang="en-US" sz="1400" b="0" i="0" u="none" strike="noStrike" dirty="0">
                          <a:solidFill>
                            <a:srgbClr val="000000"/>
                          </a:solidFill>
                          <a:effectLst/>
                          <a:latin typeface="+mn-lt"/>
                        </a:rPr>
                        <a:t>26,732</a:t>
                      </a:r>
                    </a:p>
                  </a:txBody>
                  <a:tcPr marL="0" marT="0" marB="0" anchor="ctr"/>
                </a:tc>
                <a:extLst>
                  <a:ext uri="{0D108BD9-81ED-4DB2-BD59-A6C34878D82A}">
                    <a16:rowId xmlns:a16="http://schemas.microsoft.com/office/drawing/2014/main" val="496747186"/>
                  </a:ext>
                </a:extLst>
              </a:tr>
              <a:tr h="292282">
                <a:tc>
                  <a:txBody>
                    <a:bodyPr/>
                    <a:lstStyle/>
                    <a:p>
                      <a:pPr algn="l" fontAlgn="ctr"/>
                      <a:r>
                        <a:rPr lang="en-US" sz="1400" b="0" i="0" u="none" strike="noStrike" dirty="0">
                          <a:solidFill>
                            <a:srgbClr val="000000"/>
                          </a:solidFill>
                          <a:effectLst/>
                          <a:latin typeface="Arial" panose="020B0604020202020204" pitchFamily="34" charset="0"/>
                        </a:rPr>
                        <a:t>Durable Goods</a:t>
                      </a:r>
                    </a:p>
                  </a:txBody>
                  <a:tcPr marL="274320" marR="0" marT="0" marB="0" anchor="ctr"/>
                </a:tc>
                <a:tc>
                  <a:txBody>
                    <a:bodyPr/>
                    <a:lstStyle/>
                    <a:p>
                      <a:pPr algn="r" fontAlgn="b"/>
                      <a:r>
                        <a:rPr lang="en-US" sz="1400" b="0" i="0" u="none" strike="noStrike">
                          <a:solidFill>
                            <a:srgbClr val="000000"/>
                          </a:solidFill>
                          <a:effectLst/>
                          <a:latin typeface="+mn-lt"/>
                        </a:rPr>
                        <a:t>736</a:t>
                      </a:r>
                    </a:p>
                  </a:txBody>
                  <a:tcPr marL="0" marT="0" marB="0" anchor="ctr"/>
                </a:tc>
                <a:tc>
                  <a:txBody>
                    <a:bodyPr/>
                    <a:lstStyle/>
                    <a:p>
                      <a:pPr algn="r" fontAlgn="b"/>
                      <a:r>
                        <a:rPr lang="en-US" sz="1400" b="0" i="0" u="none" strike="noStrike" dirty="0">
                          <a:solidFill>
                            <a:srgbClr val="000000"/>
                          </a:solidFill>
                          <a:effectLst/>
                          <a:latin typeface="+mn-lt"/>
                        </a:rPr>
                        <a:t>24,168</a:t>
                      </a:r>
                    </a:p>
                  </a:txBody>
                  <a:tcPr marL="0" marT="0" marB="0" anchor="ctr"/>
                </a:tc>
                <a:extLst>
                  <a:ext uri="{0D108BD9-81ED-4DB2-BD59-A6C34878D82A}">
                    <a16:rowId xmlns:a16="http://schemas.microsoft.com/office/drawing/2014/main" val="3375276392"/>
                  </a:ext>
                </a:extLst>
              </a:tr>
              <a:tr h="292282">
                <a:tc>
                  <a:txBody>
                    <a:bodyPr/>
                    <a:lstStyle/>
                    <a:p>
                      <a:pPr algn="l" fontAlgn="ctr"/>
                      <a:r>
                        <a:rPr lang="en-US" sz="1400" b="0" i="0" u="none" strike="noStrike" dirty="0">
                          <a:solidFill>
                            <a:srgbClr val="000000"/>
                          </a:solidFill>
                          <a:effectLst/>
                          <a:latin typeface="Arial" panose="020B0604020202020204" pitchFamily="34" charset="0"/>
                        </a:rPr>
                        <a:t>Financials &amp; Health Services</a:t>
                      </a:r>
                    </a:p>
                  </a:txBody>
                  <a:tcPr marL="274320" marR="0" marT="0" marB="0" anchor="ctr"/>
                </a:tc>
                <a:tc>
                  <a:txBody>
                    <a:bodyPr/>
                    <a:lstStyle/>
                    <a:p>
                      <a:pPr algn="r" fontAlgn="b"/>
                      <a:r>
                        <a:rPr lang="en-US" sz="1400" b="0" i="0" u="none" strike="noStrike">
                          <a:solidFill>
                            <a:srgbClr val="000000"/>
                          </a:solidFill>
                          <a:effectLst/>
                          <a:latin typeface="+mn-lt"/>
                        </a:rPr>
                        <a:t>4,703</a:t>
                      </a:r>
                    </a:p>
                  </a:txBody>
                  <a:tcPr marL="0" marT="0" marB="0" anchor="ctr"/>
                </a:tc>
                <a:tc>
                  <a:txBody>
                    <a:bodyPr/>
                    <a:lstStyle/>
                    <a:p>
                      <a:pPr algn="r" fontAlgn="b"/>
                      <a:r>
                        <a:rPr lang="en-US" sz="1400" b="0" i="0" u="none" strike="noStrike" dirty="0">
                          <a:solidFill>
                            <a:srgbClr val="000000"/>
                          </a:solidFill>
                          <a:effectLst/>
                          <a:latin typeface="+mn-lt"/>
                        </a:rPr>
                        <a:t>13,227</a:t>
                      </a:r>
                    </a:p>
                  </a:txBody>
                  <a:tcPr marL="0" marT="0" marB="0" anchor="ctr"/>
                </a:tc>
                <a:extLst>
                  <a:ext uri="{0D108BD9-81ED-4DB2-BD59-A6C34878D82A}">
                    <a16:rowId xmlns:a16="http://schemas.microsoft.com/office/drawing/2014/main" val="2227405939"/>
                  </a:ext>
                </a:extLst>
              </a:tr>
              <a:tr h="292282">
                <a:tc>
                  <a:txBody>
                    <a:bodyPr/>
                    <a:lstStyle/>
                    <a:p>
                      <a:pPr algn="l" fontAlgn="ctr"/>
                      <a:r>
                        <a:rPr lang="en-US" sz="1400" b="0" i="0" u="none" strike="noStrike" dirty="0">
                          <a:solidFill>
                            <a:srgbClr val="000000"/>
                          </a:solidFill>
                          <a:effectLst/>
                          <a:latin typeface="Arial" panose="020B0604020202020204" pitchFamily="34" charset="0"/>
                        </a:rPr>
                        <a:t>Lifestyles, Travel, &amp; Hobbies</a:t>
                      </a:r>
                    </a:p>
                  </a:txBody>
                  <a:tcPr marL="274320" marR="0" marT="0" marB="0" anchor="ctr"/>
                </a:tc>
                <a:tc>
                  <a:txBody>
                    <a:bodyPr/>
                    <a:lstStyle/>
                    <a:p>
                      <a:pPr algn="r" fontAlgn="b"/>
                      <a:r>
                        <a:rPr lang="en-US" sz="1400" b="0" i="0" u="none" strike="noStrike">
                          <a:solidFill>
                            <a:srgbClr val="000000"/>
                          </a:solidFill>
                          <a:effectLst/>
                          <a:latin typeface="+mn-lt"/>
                        </a:rPr>
                        <a:t>998</a:t>
                      </a:r>
                    </a:p>
                  </a:txBody>
                  <a:tcPr marL="0" marT="0" marB="0" anchor="ctr"/>
                </a:tc>
                <a:tc>
                  <a:txBody>
                    <a:bodyPr/>
                    <a:lstStyle/>
                    <a:p>
                      <a:pPr algn="r" fontAlgn="b"/>
                      <a:r>
                        <a:rPr lang="en-US" sz="1400" b="0" i="0" u="none" strike="noStrike" dirty="0">
                          <a:solidFill>
                            <a:srgbClr val="000000"/>
                          </a:solidFill>
                          <a:effectLst/>
                          <a:latin typeface="+mn-lt"/>
                        </a:rPr>
                        <a:t>43,731</a:t>
                      </a:r>
                    </a:p>
                  </a:txBody>
                  <a:tcPr marL="0" marT="0" marB="0" anchor="ctr"/>
                </a:tc>
                <a:extLst>
                  <a:ext uri="{0D108BD9-81ED-4DB2-BD59-A6C34878D82A}">
                    <a16:rowId xmlns:a16="http://schemas.microsoft.com/office/drawing/2014/main" val="1086813292"/>
                  </a:ext>
                </a:extLst>
              </a:tr>
              <a:tr h="292282">
                <a:tc>
                  <a:txBody>
                    <a:bodyPr/>
                    <a:lstStyle/>
                    <a:p>
                      <a:pPr algn="l" fontAlgn="ctr"/>
                      <a:r>
                        <a:rPr lang="en-US" sz="1400" b="0" i="0" u="none" strike="noStrike" dirty="0">
                          <a:solidFill>
                            <a:srgbClr val="000000"/>
                          </a:solidFill>
                          <a:effectLst/>
                          <a:latin typeface="Arial" panose="020B0604020202020204" pitchFamily="34" charset="0"/>
                        </a:rPr>
                        <a:t>Telco, Media &amp; Entertainment</a:t>
                      </a:r>
                    </a:p>
                  </a:txBody>
                  <a:tcPr marL="274320" marR="0" marT="0" marB="0" anchor="ctr"/>
                </a:tc>
                <a:tc>
                  <a:txBody>
                    <a:bodyPr/>
                    <a:lstStyle/>
                    <a:p>
                      <a:pPr algn="r" fontAlgn="b"/>
                      <a:r>
                        <a:rPr lang="en-US" sz="1400" b="0" i="0" u="none" strike="noStrike">
                          <a:solidFill>
                            <a:srgbClr val="000000"/>
                          </a:solidFill>
                          <a:effectLst/>
                          <a:latin typeface="+mn-lt"/>
                        </a:rPr>
                        <a:t>150</a:t>
                      </a:r>
                    </a:p>
                  </a:txBody>
                  <a:tcPr marL="0" marT="0" marB="0" anchor="ctr"/>
                </a:tc>
                <a:tc>
                  <a:txBody>
                    <a:bodyPr/>
                    <a:lstStyle/>
                    <a:p>
                      <a:pPr algn="r" fontAlgn="b"/>
                      <a:r>
                        <a:rPr lang="en-US" sz="1400" b="0" i="0" u="none" strike="noStrike" dirty="0">
                          <a:solidFill>
                            <a:srgbClr val="000000"/>
                          </a:solidFill>
                          <a:effectLst/>
                          <a:latin typeface="+mn-lt"/>
                        </a:rPr>
                        <a:t>416</a:t>
                      </a:r>
                    </a:p>
                  </a:txBody>
                  <a:tcPr marL="0" marT="0" marB="0" anchor="ctr"/>
                </a:tc>
                <a:extLst>
                  <a:ext uri="{0D108BD9-81ED-4DB2-BD59-A6C34878D82A}">
                    <a16:rowId xmlns:a16="http://schemas.microsoft.com/office/drawing/2014/main" val="4086198919"/>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Appendix A: Full Benchmarking Database Profile </a:t>
            </a:r>
            <a:br>
              <a:rPr lang="en-US" sz="1400" i="1" dirty="0"/>
            </a:br>
            <a:r>
              <a:rPr lang="en-US" dirty="0"/>
              <a:t>Industry and Venue Classification Counts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57</a:t>
            </a:fld>
            <a:endParaRPr lang="en-US" altLang="en-US" dirty="0"/>
          </a:p>
        </p:txBody>
      </p:sp>
      <p:sp>
        <p:nvSpPr>
          <p:cNvPr id="9" name="TextBox 8">
            <a:extLst>
              <a:ext uri="{FF2B5EF4-FFF2-40B4-BE49-F238E27FC236}">
                <a16:creationId xmlns:a16="http://schemas.microsoft.com/office/drawing/2014/main" id="{B47EB36C-1A95-EB45-B64F-9E4D9BA5A0BC}"/>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6D7A31E-7182-C24D-9999-1F9E140BDC9A}"/>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8825432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1694100976"/>
              </p:ext>
            </p:extLst>
          </p:nvPr>
        </p:nvGraphicFramePr>
        <p:xfrm>
          <a:off x="457200" y="1638300"/>
          <a:ext cx="8247364" cy="3020785"/>
        </p:xfrm>
        <a:graphic>
          <a:graphicData uri="http://schemas.openxmlformats.org/drawingml/2006/table">
            <a:tbl>
              <a:tblPr firstRow="1" firstCol="1" bandRow="1">
                <a:tableStyleId>{0E3FDE45-AF77-4B5C-9715-49D594BDF05E}</a:tableStyleId>
              </a:tblPr>
              <a:tblGrid>
                <a:gridCol w="5551714">
                  <a:extLst>
                    <a:ext uri="{9D8B030D-6E8A-4147-A177-3AD203B41FA5}">
                      <a16:colId xmlns:a16="http://schemas.microsoft.com/office/drawing/2014/main" val="3107546911"/>
                    </a:ext>
                  </a:extLst>
                </a:gridCol>
                <a:gridCol w="1297577">
                  <a:extLst>
                    <a:ext uri="{9D8B030D-6E8A-4147-A177-3AD203B41FA5}">
                      <a16:colId xmlns:a16="http://schemas.microsoft.com/office/drawing/2014/main" val="1824390616"/>
                    </a:ext>
                  </a:extLst>
                </a:gridCol>
                <a:gridCol w="1398073">
                  <a:extLst>
                    <a:ext uri="{9D8B030D-6E8A-4147-A177-3AD203B41FA5}">
                      <a16:colId xmlns:a16="http://schemas.microsoft.com/office/drawing/2014/main" val="908646895"/>
                    </a:ext>
                  </a:extLst>
                </a:gridCol>
              </a:tblGrid>
              <a:tr h="615137">
                <a:tc>
                  <a:txBody>
                    <a:bodyPr/>
                    <a:lstStyle/>
                    <a:p>
                      <a:pPr marL="0" marR="0">
                        <a:lnSpc>
                          <a:spcPct val="115000"/>
                        </a:lnSpc>
                        <a:spcBef>
                          <a:spcPts val="300"/>
                        </a:spcBef>
                        <a:spcAft>
                          <a:spcPts val="300"/>
                        </a:spcAft>
                      </a:pPr>
                      <a:r>
                        <a:rPr lang="en-US" sz="1400" kern="1200" dirty="0">
                          <a:effectLst/>
                        </a:rPr>
                        <a:t>Destination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b"/>
                </a:tc>
                <a:tc>
                  <a:txBody>
                    <a:bodyPr/>
                    <a:lstStyle/>
                    <a:p>
                      <a:pPr marL="0" marR="0" algn="r">
                        <a:lnSpc>
                          <a:spcPct val="115000"/>
                        </a:lnSpc>
                        <a:spcBef>
                          <a:spcPts val="300"/>
                        </a:spcBef>
                        <a:spcAft>
                          <a:spcPts val="300"/>
                        </a:spcAft>
                      </a:pPr>
                      <a:r>
                        <a:rPr lang="en-US" sz="1400" kern="1200" dirty="0">
                          <a:effectLst/>
                        </a:rPr>
                        <a:t>Event Days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No. of</a:t>
                      </a:r>
                      <a:br>
                        <a:rPr lang="en-US" sz="1400" kern="1200" dirty="0">
                          <a:effectLst/>
                        </a:rPr>
                      </a:br>
                      <a:r>
                        <a:rPr lang="en-US" sz="1400" kern="1200" dirty="0">
                          <a:effectLst/>
                        </a:rPr>
                        <a:t>Respondents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extLst>
                  <a:ext uri="{0D108BD9-81ED-4DB2-BD59-A6C34878D82A}">
                    <a16:rowId xmlns:a16="http://schemas.microsoft.com/office/drawing/2014/main" val="1468619883"/>
                  </a:ext>
                </a:extLst>
              </a:tr>
              <a:tr h="300706">
                <a:tc>
                  <a:txBody>
                    <a:bodyPr/>
                    <a:lstStyle/>
                    <a:p>
                      <a:pPr marL="100965" marR="0">
                        <a:lnSpc>
                          <a:spcPct val="115000"/>
                        </a:lnSpc>
                        <a:spcBef>
                          <a:spcPts val="300"/>
                        </a:spcBef>
                        <a:spcAft>
                          <a:spcPts val="300"/>
                        </a:spcAft>
                      </a:pPr>
                      <a:r>
                        <a:rPr lang="en-US" sz="1400" b="0" kern="1200" dirty="0">
                          <a:effectLst/>
                        </a:rPr>
                        <a:t>Athletic Events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173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5,454</a:t>
                      </a:r>
                    </a:p>
                  </a:txBody>
                  <a:tcPr marL="0" marT="0" marB="0" anchor="ctr"/>
                </a:tc>
                <a:extLst>
                  <a:ext uri="{0D108BD9-81ED-4DB2-BD59-A6C34878D82A}">
                    <a16:rowId xmlns:a16="http://schemas.microsoft.com/office/drawing/2014/main" val="1402549934"/>
                  </a:ext>
                </a:extLst>
              </a:tr>
              <a:tr h="30070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Community Events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171</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6,849</a:t>
                      </a:r>
                    </a:p>
                  </a:txBody>
                  <a:tcPr marL="0" marT="0" marB="0" anchor="ctr"/>
                </a:tc>
                <a:extLst>
                  <a:ext uri="{0D108BD9-81ED-4DB2-BD59-A6C34878D82A}">
                    <a16:rowId xmlns:a16="http://schemas.microsoft.com/office/drawing/2014/main" val="1304109575"/>
                  </a:ext>
                </a:extLst>
              </a:tr>
              <a:tr h="300706">
                <a:tc>
                  <a:txBody>
                    <a:bodyPr/>
                    <a:lstStyle/>
                    <a:p>
                      <a:pPr marL="100965" marR="0">
                        <a:lnSpc>
                          <a:spcPct val="115000"/>
                        </a:lnSpc>
                        <a:spcBef>
                          <a:spcPts val="300"/>
                        </a:spcBef>
                        <a:spcAft>
                          <a:spcPts val="300"/>
                        </a:spcAft>
                      </a:pPr>
                      <a:r>
                        <a:rPr lang="en-US" sz="1400" b="0" kern="1200" dirty="0">
                          <a:effectLst/>
                        </a:rPr>
                        <a:t>Concert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12</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3,349</a:t>
                      </a:r>
                    </a:p>
                  </a:txBody>
                  <a:tcPr marL="0" marT="0" marB="0" anchor="ctr"/>
                </a:tc>
                <a:extLst>
                  <a:ext uri="{0D108BD9-81ED-4DB2-BD59-A6C34878D82A}">
                    <a16:rowId xmlns:a16="http://schemas.microsoft.com/office/drawing/2014/main" val="3160154463"/>
                  </a:ext>
                </a:extLst>
              </a:tr>
              <a:tr h="300706">
                <a:tc>
                  <a:txBody>
                    <a:bodyPr/>
                    <a:lstStyle/>
                    <a:p>
                      <a:pPr marL="100965" marR="0">
                        <a:lnSpc>
                          <a:spcPct val="115000"/>
                        </a:lnSpc>
                        <a:spcBef>
                          <a:spcPts val="300"/>
                        </a:spcBef>
                        <a:spcAft>
                          <a:spcPts val="300"/>
                        </a:spcAft>
                      </a:pPr>
                      <a:r>
                        <a:rPr lang="en-US" sz="1400" b="0" kern="1200" dirty="0">
                          <a:effectLst/>
                        </a:rPr>
                        <a:t>Convention/ Consumer Show</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21</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9,555</a:t>
                      </a:r>
                    </a:p>
                  </a:txBody>
                  <a:tcPr marL="0" marT="0" marB="0" anchor="ctr"/>
                </a:tc>
                <a:extLst>
                  <a:ext uri="{0D108BD9-81ED-4DB2-BD59-A6C34878D82A}">
                    <a16:rowId xmlns:a16="http://schemas.microsoft.com/office/drawing/2014/main" val="1505943554"/>
                  </a:ext>
                </a:extLst>
              </a:tr>
              <a:tr h="300706">
                <a:tc>
                  <a:txBody>
                    <a:bodyPr/>
                    <a:lstStyle/>
                    <a:p>
                      <a:pPr marL="100965" marR="0">
                        <a:lnSpc>
                          <a:spcPct val="115000"/>
                        </a:lnSpc>
                        <a:spcBef>
                          <a:spcPts val="300"/>
                        </a:spcBef>
                        <a:spcAft>
                          <a:spcPts val="300"/>
                        </a:spcAft>
                      </a:pPr>
                      <a:r>
                        <a:rPr lang="en-US" sz="1400" b="0" kern="1200" dirty="0">
                          <a:effectLst/>
                        </a:rPr>
                        <a:t>Fair/ Festival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663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65,273</a:t>
                      </a:r>
                    </a:p>
                  </a:txBody>
                  <a:tcPr marL="0" marT="0" marB="0" anchor="ctr"/>
                </a:tc>
                <a:extLst>
                  <a:ext uri="{0D108BD9-81ED-4DB2-BD59-A6C34878D82A}">
                    <a16:rowId xmlns:a16="http://schemas.microsoft.com/office/drawing/2014/main" val="3767861725"/>
                  </a:ext>
                </a:extLst>
              </a:tr>
              <a:tr h="300706">
                <a:tc>
                  <a:txBody>
                    <a:bodyPr/>
                    <a:lstStyle/>
                    <a:p>
                      <a:pPr marL="100965" marR="0">
                        <a:lnSpc>
                          <a:spcPct val="115000"/>
                        </a:lnSpc>
                        <a:spcBef>
                          <a:spcPts val="300"/>
                        </a:spcBef>
                        <a:spcAft>
                          <a:spcPts val="300"/>
                        </a:spcAft>
                      </a:pPr>
                      <a:r>
                        <a:rPr lang="en-US" sz="1400" b="0" kern="1200" dirty="0">
                          <a:effectLst/>
                        </a:rPr>
                        <a:t>Sporting Event</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60</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5,465</a:t>
                      </a:r>
                    </a:p>
                  </a:txBody>
                  <a:tcPr marL="0" marT="0" marB="0" anchor="ctr"/>
                </a:tc>
                <a:extLst>
                  <a:ext uri="{0D108BD9-81ED-4DB2-BD59-A6C34878D82A}">
                    <a16:rowId xmlns:a16="http://schemas.microsoft.com/office/drawing/2014/main" val="496747186"/>
                  </a:ext>
                </a:extLst>
              </a:tr>
              <a:tr h="300706">
                <a:tc>
                  <a:txBody>
                    <a:bodyPr/>
                    <a:lstStyle/>
                    <a:p>
                      <a:pPr marL="100965" marR="0">
                        <a:lnSpc>
                          <a:spcPct val="115000"/>
                        </a:lnSpc>
                        <a:spcBef>
                          <a:spcPts val="300"/>
                        </a:spcBef>
                        <a:spcAft>
                          <a:spcPts val="300"/>
                        </a:spcAft>
                      </a:pPr>
                      <a:r>
                        <a:rPr lang="en-US" sz="1400" b="0" kern="1200" dirty="0">
                          <a:effectLst/>
                        </a:rPr>
                        <a:t>Trade Show (B2B)</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a:solidFill>
                            <a:srgbClr val="000000"/>
                          </a:solidFill>
                          <a:effectLst/>
                          <a:latin typeface="Arial" panose="020B0604020202020204" pitchFamily="34" charset="0"/>
                        </a:rPr>
                        <a:t> </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757</a:t>
                      </a:r>
                    </a:p>
                  </a:txBody>
                  <a:tcPr marL="0" marT="0" marB="0" anchor="ctr"/>
                </a:tc>
                <a:extLst>
                  <a:ext uri="{0D108BD9-81ED-4DB2-BD59-A6C34878D82A}">
                    <a16:rowId xmlns:a16="http://schemas.microsoft.com/office/drawing/2014/main" val="3375276392"/>
                  </a:ext>
                </a:extLst>
              </a:tr>
              <a:tr h="300706">
                <a:tc>
                  <a:txBody>
                    <a:bodyPr/>
                    <a:lstStyle/>
                    <a:p>
                      <a:pPr marL="100965" marR="0" algn="r">
                        <a:lnSpc>
                          <a:spcPct val="115000"/>
                        </a:lnSpc>
                        <a:spcBef>
                          <a:spcPts val="300"/>
                        </a:spcBef>
                        <a:spcAft>
                          <a:spcPts val="300"/>
                        </a:spcAft>
                      </a:pPr>
                      <a:r>
                        <a:rPr lang="en-US" sz="1400" kern="1200" dirty="0">
                          <a:effectLst/>
                        </a:rPr>
                        <a:t>All Destination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1" i="0" u="none" strike="noStrike">
                          <a:solidFill>
                            <a:srgbClr val="000000"/>
                          </a:solidFill>
                          <a:effectLst/>
                          <a:latin typeface="Arial" panose="020B0604020202020204" pitchFamily="34" charset="0"/>
                        </a:rPr>
                        <a:t>1,100</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96,702</a:t>
                      </a:r>
                    </a:p>
                  </a:txBody>
                  <a:tcPr marL="0" marT="0" marB="0" anchor="ctr"/>
                </a:tc>
                <a:extLst>
                  <a:ext uri="{0D108BD9-81ED-4DB2-BD59-A6C34878D82A}">
                    <a16:rowId xmlns:a16="http://schemas.microsoft.com/office/drawing/2014/main" val="21773069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Appendix A: Full Benchmarking Database Profile </a:t>
            </a:r>
            <a:br>
              <a:rPr lang="en-US" sz="1800" dirty="0"/>
            </a:br>
            <a:r>
              <a:rPr lang="en-US" dirty="0"/>
              <a:t>Destination Event Classification Counts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58</a:t>
            </a:fld>
            <a:endParaRPr lang="en-US" altLang="en-US" dirty="0"/>
          </a:p>
        </p:txBody>
      </p:sp>
      <p:sp>
        <p:nvSpPr>
          <p:cNvPr id="9" name="TextBox 8">
            <a:extLst>
              <a:ext uri="{FF2B5EF4-FFF2-40B4-BE49-F238E27FC236}">
                <a16:creationId xmlns:a16="http://schemas.microsoft.com/office/drawing/2014/main" id="{D71C44E9-F804-7343-8961-B82B9A60FCEE}"/>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75D00AF-DB0E-0E44-89FC-8EA4C84B1E49}"/>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228437482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B659C8E3-56D6-B546-BFB8-89C5E0FA1484}"/>
              </a:ext>
            </a:extLst>
          </p:cNvPr>
          <p:cNvGraphicFramePr>
            <a:graphicFrameLocks noGrp="1"/>
          </p:cNvGraphicFramePr>
          <p:nvPr>
            <p:ph idx="1"/>
            <p:extLst>
              <p:ext uri="{D42A27DB-BD31-4B8C-83A1-F6EECF244321}">
                <p14:modId xmlns:p14="http://schemas.microsoft.com/office/powerpoint/2010/main" val="998703859"/>
              </p:ext>
            </p:extLst>
          </p:nvPr>
        </p:nvGraphicFramePr>
        <p:xfrm>
          <a:off x="457200" y="1638300"/>
          <a:ext cx="8247364" cy="2437314"/>
        </p:xfrm>
        <a:graphic>
          <a:graphicData uri="http://schemas.openxmlformats.org/drawingml/2006/table">
            <a:tbl>
              <a:tblPr firstRow="1" firstCol="1" bandRow="1">
                <a:tableStyleId>{0E3FDE45-AF77-4B5C-9715-49D594BDF05E}</a:tableStyleId>
              </a:tblPr>
              <a:tblGrid>
                <a:gridCol w="5647509">
                  <a:extLst>
                    <a:ext uri="{9D8B030D-6E8A-4147-A177-3AD203B41FA5}">
                      <a16:colId xmlns:a16="http://schemas.microsoft.com/office/drawing/2014/main" val="3107546911"/>
                    </a:ext>
                  </a:extLst>
                </a:gridCol>
                <a:gridCol w="1254034">
                  <a:extLst>
                    <a:ext uri="{9D8B030D-6E8A-4147-A177-3AD203B41FA5}">
                      <a16:colId xmlns:a16="http://schemas.microsoft.com/office/drawing/2014/main" val="1824390616"/>
                    </a:ext>
                  </a:extLst>
                </a:gridCol>
                <a:gridCol w="1345821">
                  <a:extLst>
                    <a:ext uri="{9D8B030D-6E8A-4147-A177-3AD203B41FA5}">
                      <a16:colId xmlns:a16="http://schemas.microsoft.com/office/drawing/2014/main" val="908646895"/>
                    </a:ext>
                  </a:extLst>
                </a:gridCol>
              </a:tblGrid>
              <a:tr h="619698">
                <a:tc>
                  <a:txBody>
                    <a:bodyPr/>
                    <a:lstStyle/>
                    <a:p>
                      <a:pPr marL="0" marR="0">
                        <a:lnSpc>
                          <a:spcPct val="115000"/>
                        </a:lnSpc>
                        <a:spcBef>
                          <a:spcPts val="300"/>
                        </a:spcBef>
                        <a:spcAft>
                          <a:spcPts val="300"/>
                        </a:spcAft>
                      </a:pPr>
                      <a:r>
                        <a:rPr lang="en-US" sz="1400" kern="1200" dirty="0">
                          <a:effectLst/>
                        </a:rPr>
                        <a:t>Intercept Events</a:t>
                      </a:r>
                      <a:endParaRPr lang="en-US" sz="1400" b="1" i="0" dirty="0">
                        <a:effectLst/>
                        <a:latin typeface="Arial Narrow" panose="020B0604020202020204" pitchFamily="34" charset="0"/>
                        <a:ea typeface="Yu Mincho" panose="02020400000000000000" pitchFamily="18" charset="-128"/>
                        <a:cs typeface="Arial Narrow" panose="020B0604020202020204" pitchFamily="34" charset="0"/>
                      </a:endParaRPr>
                    </a:p>
                  </a:txBody>
                  <a:tcPr marL="89866" marR="89866" marT="0" anchor="b"/>
                </a:tc>
                <a:tc>
                  <a:txBody>
                    <a:bodyPr/>
                    <a:lstStyle/>
                    <a:p>
                      <a:pPr marL="0" marR="0" algn="r">
                        <a:lnSpc>
                          <a:spcPct val="115000"/>
                        </a:lnSpc>
                        <a:spcBef>
                          <a:spcPts val="300"/>
                        </a:spcBef>
                        <a:spcAft>
                          <a:spcPts val="300"/>
                        </a:spcAft>
                      </a:pPr>
                      <a:r>
                        <a:rPr lang="en-US" sz="1400" kern="1200" dirty="0">
                          <a:effectLst/>
                        </a:rPr>
                        <a:t>Event Days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tc>
                  <a:txBody>
                    <a:bodyPr/>
                    <a:lstStyle/>
                    <a:p>
                      <a:pPr marL="0" marR="0" algn="r">
                        <a:lnSpc>
                          <a:spcPct val="115000"/>
                        </a:lnSpc>
                        <a:spcBef>
                          <a:spcPts val="300"/>
                        </a:spcBef>
                        <a:spcAft>
                          <a:spcPts val="300"/>
                        </a:spcAft>
                      </a:pPr>
                      <a:r>
                        <a:rPr lang="en-US" sz="1400" kern="1200" dirty="0">
                          <a:effectLst/>
                        </a:rPr>
                        <a:t>No. of</a:t>
                      </a:r>
                      <a:br>
                        <a:rPr lang="en-US" sz="1400" kern="1200" dirty="0">
                          <a:effectLst/>
                        </a:rPr>
                      </a:br>
                      <a:r>
                        <a:rPr lang="en-US" sz="1400" kern="1200" dirty="0">
                          <a:effectLst/>
                        </a:rPr>
                        <a:t>Respondents</a:t>
                      </a:r>
                      <a:endParaRPr lang="en-US" sz="1400" b="1" i="0" kern="1200" dirty="0">
                        <a:effectLst/>
                        <a:latin typeface="Arial Narrow" panose="020B0604020202020204" pitchFamily="34" charset="0"/>
                        <a:cs typeface="Arial Narrow" panose="020B0604020202020204" pitchFamily="34" charset="0"/>
                      </a:endParaRPr>
                    </a:p>
                  </a:txBody>
                  <a:tcPr marL="67399" marR="89866" marT="0" marB="0" anchor="b"/>
                </a:tc>
                <a:extLst>
                  <a:ext uri="{0D108BD9-81ED-4DB2-BD59-A6C34878D82A}">
                    <a16:rowId xmlns:a16="http://schemas.microsoft.com/office/drawing/2014/main" val="1468619883"/>
                  </a:ext>
                </a:extLst>
              </a:tr>
              <a:tr h="302936">
                <a:tc>
                  <a:txBody>
                    <a:bodyPr/>
                    <a:lstStyle/>
                    <a:p>
                      <a:pPr marL="100965" marR="0">
                        <a:lnSpc>
                          <a:spcPct val="115000"/>
                        </a:lnSpc>
                        <a:spcBef>
                          <a:spcPts val="300"/>
                        </a:spcBef>
                        <a:spcAft>
                          <a:spcPts val="300"/>
                        </a:spcAft>
                      </a:pPr>
                      <a:r>
                        <a:rPr lang="en-US" sz="1400" b="0" kern="1200" dirty="0">
                          <a:effectLst/>
                        </a:rPr>
                        <a:t>College/ University</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dirty="0">
                          <a:solidFill>
                            <a:srgbClr val="000000"/>
                          </a:solidFill>
                          <a:effectLst/>
                          <a:latin typeface="Arial" panose="020B0604020202020204" pitchFamily="34" charset="0"/>
                        </a:rPr>
                        <a:t>--</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1,174</a:t>
                      </a:r>
                    </a:p>
                  </a:txBody>
                  <a:tcPr marL="0" marT="0" marB="0" anchor="ctr"/>
                </a:tc>
                <a:extLst>
                  <a:ext uri="{0D108BD9-81ED-4DB2-BD59-A6C34878D82A}">
                    <a16:rowId xmlns:a16="http://schemas.microsoft.com/office/drawing/2014/main" val="1402549934"/>
                  </a:ext>
                </a:extLst>
              </a:tr>
              <a:tr h="302936">
                <a:tc>
                  <a:txBody>
                    <a:bodyPr/>
                    <a:lstStyle/>
                    <a:p>
                      <a:pPr marL="100965" marR="0" lvl="0" indent="0" algn="l" defTabSz="914400" rtl="0" eaLnBrk="1" fontAlgn="auto" latinLnBrk="0" hangingPunct="1">
                        <a:lnSpc>
                          <a:spcPct val="115000"/>
                        </a:lnSpc>
                        <a:spcBef>
                          <a:spcPts val="300"/>
                        </a:spcBef>
                        <a:spcAft>
                          <a:spcPts val="300"/>
                        </a:spcAft>
                        <a:buClrTx/>
                        <a:buSzTx/>
                        <a:buFontTx/>
                        <a:buNone/>
                        <a:tabLst/>
                        <a:defRPr/>
                      </a:pPr>
                      <a:r>
                        <a:rPr lang="en-US" sz="1400" b="0" kern="1200" dirty="0">
                          <a:effectLst/>
                        </a:rPr>
                        <a:t>Commuter Station</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dirty="0">
                          <a:solidFill>
                            <a:srgbClr val="000000"/>
                          </a:solidFill>
                          <a:effectLst/>
                          <a:latin typeface="Arial" panose="020B0604020202020204" pitchFamily="34" charset="0"/>
                        </a:rPr>
                        <a:t>--</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177</a:t>
                      </a:r>
                    </a:p>
                  </a:txBody>
                  <a:tcPr marL="0" marT="0" marB="0" anchor="ctr"/>
                </a:tc>
                <a:extLst>
                  <a:ext uri="{0D108BD9-81ED-4DB2-BD59-A6C34878D82A}">
                    <a16:rowId xmlns:a16="http://schemas.microsoft.com/office/drawing/2014/main" val="1304109575"/>
                  </a:ext>
                </a:extLst>
              </a:tr>
              <a:tr h="302936">
                <a:tc>
                  <a:txBody>
                    <a:bodyPr/>
                    <a:lstStyle/>
                    <a:p>
                      <a:pPr marL="100965" marR="0">
                        <a:lnSpc>
                          <a:spcPct val="115000"/>
                        </a:lnSpc>
                        <a:spcBef>
                          <a:spcPts val="300"/>
                        </a:spcBef>
                        <a:spcAft>
                          <a:spcPts val="300"/>
                        </a:spcAft>
                      </a:pPr>
                      <a:r>
                        <a:rPr lang="en-US" sz="1400" b="0" kern="1200" dirty="0">
                          <a:effectLst/>
                        </a:rPr>
                        <a:t>Office Park</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dirty="0">
                          <a:solidFill>
                            <a:srgbClr val="000000"/>
                          </a:solidFill>
                          <a:effectLst/>
                          <a:latin typeface="Arial" panose="020B0604020202020204" pitchFamily="34" charset="0"/>
                        </a:rPr>
                        <a:t>33</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1,129</a:t>
                      </a:r>
                    </a:p>
                  </a:txBody>
                  <a:tcPr marL="0" marT="0" marB="0" anchor="ctr"/>
                </a:tc>
                <a:extLst>
                  <a:ext uri="{0D108BD9-81ED-4DB2-BD59-A6C34878D82A}">
                    <a16:rowId xmlns:a16="http://schemas.microsoft.com/office/drawing/2014/main" val="3160154463"/>
                  </a:ext>
                </a:extLst>
              </a:tr>
              <a:tr h="302936">
                <a:tc>
                  <a:txBody>
                    <a:bodyPr/>
                    <a:lstStyle/>
                    <a:p>
                      <a:pPr marL="100965" marR="0">
                        <a:lnSpc>
                          <a:spcPct val="115000"/>
                        </a:lnSpc>
                        <a:spcBef>
                          <a:spcPts val="300"/>
                        </a:spcBef>
                        <a:spcAft>
                          <a:spcPts val="300"/>
                        </a:spcAft>
                      </a:pPr>
                      <a:r>
                        <a:rPr lang="en-US" sz="1400" b="0" kern="1200" dirty="0">
                          <a:effectLst/>
                        </a:rPr>
                        <a:t>Retail</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dirty="0">
                          <a:solidFill>
                            <a:srgbClr val="000000"/>
                          </a:solidFill>
                          <a:effectLst/>
                          <a:latin typeface="Arial" panose="020B0604020202020204" pitchFamily="34" charset="0"/>
                        </a:rPr>
                        <a:t>8,456</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42,992</a:t>
                      </a:r>
                    </a:p>
                  </a:txBody>
                  <a:tcPr marL="0" marT="0" marB="0" anchor="ctr"/>
                </a:tc>
                <a:extLst>
                  <a:ext uri="{0D108BD9-81ED-4DB2-BD59-A6C34878D82A}">
                    <a16:rowId xmlns:a16="http://schemas.microsoft.com/office/drawing/2014/main" val="1505943554"/>
                  </a:ext>
                </a:extLst>
              </a:tr>
              <a:tr h="302936">
                <a:tc>
                  <a:txBody>
                    <a:bodyPr/>
                    <a:lstStyle/>
                    <a:p>
                      <a:pPr marL="100965" marR="0">
                        <a:lnSpc>
                          <a:spcPct val="115000"/>
                        </a:lnSpc>
                        <a:spcBef>
                          <a:spcPts val="300"/>
                        </a:spcBef>
                        <a:spcAft>
                          <a:spcPts val="300"/>
                        </a:spcAft>
                      </a:pPr>
                      <a:r>
                        <a:rPr lang="en-US" sz="1400" b="0" kern="1200" dirty="0">
                          <a:effectLst/>
                        </a:rPr>
                        <a:t>Street Intercepts</a:t>
                      </a:r>
                      <a:endParaRPr lang="en-US" sz="1400" b="0"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0" i="0" u="none" strike="noStrike" dirty="0">
                          <a:solidFill>
                            <a:srgbClr val="000000"/>
                          </a:solidFill>
                          <a:effectLst/>
                          <a:latin typeface="Arial" panose="020B0604020202020204" pitchFamily="34" charset="0"/>
                        </a:rPr>
                        <a:t>122</a:t>
                      </a:r>
                    </a:p>
                  </a:txBody>
                  <a:tcPr marL="0" marT="0" marB="0" anchor="ctr"/>
                </a:tc>
                <a:tc>
                  <a:txBody>
                    <a:bodyPr/>
                    <a:lstStyle/>
                    <a:p>
                      <a:pPr algn="r" fontAlgn="b"/>
                      <a:r>
                        <a:rPr lang="en-US" sz="1400" b="0" i="0" u="none" strike="noStrike">
                          <a:solidFill>
                            <a:srgbClr val="000000"/>
                          </a:solidFill>
                          <a:effectLst/>
                          <a:latin typeface="Arial" panose="020B0604020202020204" pitchFamily="34" charset="0"/>
                        </a:rPr>
                        <a:t>4,490</a:t>
                      </a:r>
                    </a:p>
                  </a:txBody>
                  <a:tcPr marL="0" marT="0" marB="0" anchor="ctr"/>
                </a:tc>
                <a:extLst>
                  <a:ext uri="{0D108BD9-81ED-4DB2-BD59-A6C34878D82A}">
                    <a16:rowId xmlns:a16="http://schemas.microsoft.com/office/drawing/2014/main" val="3767861725"/>
                  </a:ext>
                </a:extLst>
              </a:tr>
              <a:tr h="302936">
                <a:tc>
                  <a:txBody>
                    <a:bodyPr/>
                    <a:lstStyle/>
                    <a:p>
                      <a:pPr marL="100965" marR="0" algn="r">
                        <a:lnSpc>
                          <a:spcPct val="115000"/>
                        </a:lnSpc>
                        <a:spcBef>
                          <a:spcPts val="300"/>
                        </a:spcBef>
                        <a:spcAft>
                          <a:spcPts val="300"/>
                        </a:spcAft>
                      </a:pPr>
                      <a:r>
                        <a:rPr lang="en-US" sz="1400" kern="1200" dirty="0">
                          <a:effectLst/>
                        </a:rPr>
                        <a:t>All Intercept Events</a:t>
                      </a:r>
                      <a:endParaRPr lang="en-US" sz="1400" b="1" dirty="0">
                        <a:effectLst/>
                        <a:latin typeface="Calibri" panose="020F0502020204030204" pitchFamily="34" charset="0"/>
                        <a:ea typeface="Yu Mincho" panose="02020400000000000000" pitchFamily="18" charset="-128"/>
                        <a:cs typeface="Times New Roman" panose="02020603050405020304" pitchFamily="18" charset="0"/>
                      </a:endParaRPr>
                    </a:p>
                  </a:txBody>
                  <a:tcPr marL="89866" marR="89866" marT="0" marB="0" anchor="ctr"/>
                </a:tc>
                <a:tc>
                  <a:txBody>
                    <a:bodyPr/>
                    <a:lstStyle/>
                    <a:p>
                      <a:pPr algn="r" fontAlgn="b"/>
                      <a:r>
                        <a:rPr lang="en-US" sz="1400" b="1" i="0" u="none" strike="noStrike" dirty="0">
                          <a:solidFill>
                            <a:srgbClr val="000000"/>
                          </a:solidFill>
                          <a:effectLst/>
                          <a:latin typeface="Arial" panose="020B0604020202020204" pitchFamily="34" charset="0"/>
                        </a:rPr>
                        <a:t>8,611</a:t>
                      </a:r>
                    </a:p>
                  </a:txBody>
                  <a:tcPr marL="0" marT="0" marB="0" anchor="ctr"/>
                </a:tc>
                <a:tc>
                  <a:txBody>
                    <a:bodyPr/>
                    <a:lstStyle/>
                    <a:p>
                      <a:pPr algn="r" fontAlgn="b"/>
                      <a:r>
                        <a:rPr lang="en-US" sz="1400" b="1" i="0" u="none" strike="noStrike" dirty="0">
                          <a:solidFill>
                            <a:srgbClr val="000000"/>
                          </a:solidFill>
                          <a:effectLst/>
                          <a:latin typeface="Arial" panose="020B0604020202020204" pitchFamily="34" charset="0"/>
                        </a:rPr>
                        <a:t>48,611</a:t>
                      </a:r>
                    </a:p>
                  </a:txBody>
                  <a:tcPr marL="0" marT="0" marB="0" anchor="ctr"/>
                </a:tc>
                <a:extLst>
                  <a:ext uri="{0D108BD9-81ED-4DB2-BD59-A6C34878D82A}">
                    <a16:rowId xmlns:a16="http://schemas.microsoft.com/office/drawing/2014/main" val="2177306945"/>
                  </a:ext>
                </a:extLst>
              </a:tr>
            </a:tbl>
          </a:graphicData>
        </a:graphic>
      </p:graphicFrame>
      <p:sp>
        <p:nvSpPr>
          <p:cNvPr id="3" name="Title 2">
            <a:extLst>
              <a:ext uri="{FF2B5EF4-FFF2-40B4-BE49-F238E27FC236}">
                <a16:creationId xmlns:a16="http://schemas.microsoft.com/office/drawing/2014/main" id="{89E88ADC-1DF7-FD44-A8F6-CDB6F84F3C97}"/>
              </a:ext>
            </a:extLst>
          </p:cNvPr>
          <p:cNvSpPr>
            <a:spLocks noGrp="1"/>
          </p:cNvSpPr>
          <p:nvPr>
            <p:ph type="title"/>
          </p:nvPr>
        </p:nvSpPr>
        <p:spPr/>
        <p:txBody>
          <a:bodyPr>
            <a:normAutofit/>
          </a:bodyPr>
          <a:lstStyle/>
          <a:p>
            <a:r>
              <a:rPr lang="en-US" sz="1600" i="1" dirty="0"/>
              <a:t>Appendix A: Full Benchmarking Database Profile </a:t>
            </a:r>
            <a:br>
              <a:rPr lang="en-US" sz="1800" dirty="0"/>
            </a:br>
            <a:r>
              <a:rPr lang="en-US" dirty="0"/>
              <a:t>Intercept Event Classification Counts</a:t>
            </a:r>
          </a:p>
        </p:txBody>
      </p:sp>
      <p:sp>
        <p:nvSpPr>
          <p:cNvPr id="8" name="Slide Number Placeholder 3">
            <a:extLst>
              <a:ext uri="{FF2B5EF4-FFF2-40B4-BE49-F238E27FC236}">
                <a16:creationId xmlns:a16="http://schemas.microsoft.com/office/drawing/2014/main" id="{672E3B54-5821-4F4F-8431-AD00A3F2C0A2}"/>
              </a:ext>
            </a:extLst>
          </p:cNvPr>
          <p:cNvSpPr>
            <a:spLocks noGrp="1"/>
          </p:cNvSpPr>
          <p:nvPr>
            <p:ph type="sldNum" sz="quarter" idx="4"/>
          </p:nvPr>
        </p:nvSpPr>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pPr/>
              <a:t>59</a:t>
            </a:fld>
            <a:endParaRPr lang="en-US" altLang="en-US" dirty="0"/>
          </a:p>
        </p:txBody>
      </p:sp>
      <p:sp>
        <p:nvSpPr>
          <p:cNvPr id="9" name="TextBox 8">
            <a:extLst>
              <a:ext uri="{FF2B5EF4-FFF2-40B4-BE49-F238E27FC236}">
                <a16:creationId xmlns:a16="http://schemas.microsoft.com/office/drawing/2014/main" id="{26A57854-D385-F245-91E0-05BBB3B7A2D1}"/>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19D63F6-3798-8F47-BBB0-A5662E1CAA32}"/>
              </a:ext>
            </a:extLst>
          </p:cNvPr>
          <p:cNvSpPr txBox="1"/>
          <p:nvPr/>
        </p:nvSpPr>
        <p:spPr>
          <a:xfrm>
            <a:off x="400527" y="6281901"/>
            <a:ext cx="2601291" cy="246221"/>
          </a:xfrm>
          <a:prstGeom prst="rect">
            <a:avLst/>
          </a:prstGeom>
          <a:noFill/>
        </p:spPr>
        <p:txBody>
          <a:bodyPr wrap="square" rtlCol="0" anchor="b">
            <a:spAutoFit/>
          </a:bodyPr>
          <a:lstStyle/>
          <a:p>
            <a:pPr algn="l"/>
            <a:r>
              <a:rPr lang="en-US" sz="1000" i="1" dirty="0">
                <a:solidFill>
                  <a:schemeClr val="bg1">
                    <a:lumMod val="50000"/>
                  </a:schemeClr>
                </a:solidFill>
                <a:latin typeface="Arial" panose="020B0604020202020204" pitchFamily="34" charset="0"/>
                <a:cs typeface="Arial" panose="020B0604020202020204" pitchFamily="34" charset="0"/>
              </a:rPr>
              <a:t>– indicates insufficient data for analysis</a:t>
            </a:r>
          </a:p>
        </p:txBody>
      </p:sp>
    </p:spTree>
    <p:extLst>
      <p:ext uri="{BB962C8B-B14F-4D97-AF65-F5344CB8AC3E}">
        <p14:creationId xmlns:p14="http://schemas.microsoft.com/office/powerpoint/2010/main" val="16501171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3846823681"/>
              </p:ext>
            </p:extLst>
          </p:nvPr>
        </p:nvGraphicFramePr>
        <p:xfrm>
          <a:off x="457200" y="1138237"/>
          <a:ext cx="8247061" cy="4817088"/>
        </p:xfrm>
        <a:graphic>
          <a:graphicData uri="http://schemas.openxmlformats.org/drawingml/2006/table">
            <a:tbl>
              <a:tblPr firstRow="1" bandRow="1">
                <a:tableStyleId>{0E3FDE45-AF77-4B5C-9715-49D594BDF05E}</a:tableStyleId>
              </a:tblPr>
              <a:tblGrid>
                <a:gridCol w="8247061">
                  <a:extLst>
                    <a:ext uri="{9D8B030D-6E8A-4147-A177-3AD203B41FA5}">
                      <a16:colId xmlns:a16="http://schemas.microsoft.com/office/drawing/2014/main" val="1083757570"/>
                    </a:ext>
                  </a:extLst>
                </a:gridCol>
              </a:tblGrid>
              <a:tr h="447318">
                <a:tc>
                  <a:txBody>
                    <a:bodyPr/>
                    <a:lstStyle/>
                    <a:p>
                      <a:pPr algn="l" fontAlgn="b">
                        <a:lnSpc>
                          <a:spcPct val="90000"/>
                        </a:lnSpc>
                      </a:pPr>
                      <a:r>
                        <a:rPr lang="en-US" sz="1400" u="none" strike="noStrike" dirty="0">
                          <a:effectLst/>
                        </a:rPr>
                        <a:t>Event Marketing Impact Benchmarks – by Customer Type</a:t>
                      </a:r>
                      <a:endParaRPr lang="en-US" sz="1400" b="1" i="0" u="none" strike="noStrike" dirty="0">
                        <a:solidFill>
                          <a:srgbClr val="000000"/>
                        </a:solidFill>
                        <a:effectLst/>
                        <a:latin typeface="+mn-lt"/>
                      </a:endParaRPr>
                    </a:p>
                  </a:txBody>
                  <a:tcPr marL="46681" marR="46681" marT="0" marB="0" anchor="ctr"/>
                </a:tc>
                <a:extLst>
                  <a:ext uri="{0D108BD9-81ED-4DB2-BD59-A6C34878D82A}">
                    <a16:rowId xmlns:a16="http://schemas.microsoft.com/office/drawing/2014/main" val="1596922299"/>
                  </a:ext>
                </a:extLst>
              </a:tr>
              <a:tr h="485530">
                <a:tc>
                  <a:txBody>
                    <a:bodyPr/>
                    <a:lstStyle/>
                    <a:p>
                      <a:pPr algn="l" fontAlgn="t"/>
                      <a:r>
                        <a:rPr lang="en-US" sz="1400" u="none" strike="noStrike" dirty="0">
                          <a:effectLst/>
                          <a:hlinkClick r:id="rId3" action="ppaction://hlinksldjump"/>
                        </a:rPr>
                        <a:t>Current Customers/ Buyers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893334007"/>
                  </a:ext>
                </a:extLst>
              </a:tr>
              <a:tr h="485530">
                <a:tc>
                  <a:txBody>
                    <a:bodyPr/>
                    <a:lstStyle/>
                    <a:p>
                      <a:pPr algn="l" fontAlgn="t"/>
                      <a:r>
                        <a:rPr lang="en-US" sz="1400" u="none" strike="noStrike" dirty="0">
                          <a:effectLst/>
                          <a:hlinkClick r:id="rId4" action="ppaction://hlinksldjump"/>
                        </a:rPr>
                        <a:t>Current Customers/ Buyers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880312982"/>
                  </a:ext>
                </a:extLst>
              </a:tr>
              <a:tr h="485530">
                <a:tc>
                  <a:txBody>
                    <a:bodyPr/>
                    <a:lstStyle/>
                    <a:p>
                      <a:pPr algn="l" fontAlgn="t"/>
                      <a:r>
                        <a:rPr lang="en-US" sz="1400" u="none" strike="noStrike" dirty="0">
                          <a:effectLst/>
                          <a:hlinkClick r:id="rId5" action="ppaction://hlinksldjump"/>
                        </a:rPr>
                        <a:t>Current Customers/ Buyers Purchase Intent Benchmarks by Nightlife Events</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194280467"/>
                  </a:ext>
                </a:extLst>
              </a:tr>
              <a:tr h="485530">
                <a:tc>
                  <a:txBody>
                    <a:bodyPr/>
                    <a:lstStyle/>
                    <a:p>
                      <a:pPr algn="l" fontAlgn="t"/>
                      <a:r>
                        <a:rPr lang="en-US" sz="1400" u="none" strike="noStrike" dirty="0">
                          <a:effectLst/>
                          <a:hlinkClick r:id="rId6" action="ppaction://hlinksldjump"/>
                        </a:rPr>
                        <a:t>Win-Back Consumers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746998909"/>
                  </a:ext>
                </a:extLst>
              </a:tr>
              <a:tr h="485530">
                <a:tc>
                  <a:txBody>
                    <a:bodyPr/>
                    <a:lstStyle/>
                    <a:p>
                      <a:pPr algn="l" fontAlgn="t"/>
                      <a:r>
                        <a:rPr lang="en-US" sz="1400" u="none" strike="noStrike" dirty="0">
                          <a:effectLst/>
                          <a:hlinkClick r:id="rId7" action="ppaction://hlinksldjump"/>
                        </a:rPr>
                        <a:t>Win-Back Consumers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456667276"/>
                  </a:ext>
                </a:extLst>
              </a:tr>
              <a:tr h="485530">
                <a:tc>
                  <a:txBody>
                    <a:bodyPr/>
                    <a:lstStyle/>
                    <a:p>
                      <a:pPr algn="l" fontAlgn="t"/>
                      <a:r>
                        <a:rPr lang="en-US" sz="1400" u="none" strike="noStrike" dirty="0">
                          <a:effectLst/>
                          <a:hlinkClick r:id="rId8" action="ppaction://hlinksldjump"/>
                        </a:rPr>
                        <a:t>Win-Back Consumer Purchase Intent Benchmarks by Nightlife Events</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554176242"/>
                  </a:ext>
                </a:extLst>
              </a:tr>
              <a:tr h="485530">
                <a:tc>
                  <a:txBody>
                    <a:bodyPr/>
                    <a:lstStyle/>
                    <a:p>
                      <a:pPr algn="l" fontAlgn="t"/>
                      <a:r>
                        <a:rPr lang="en-US" sz="1400" u="none" strike="noStrike" dirty="0">
                          <a:effectLst/>
                          <a:hlinkClick r:id="rId9" action="ppaction://hlinksldjump"/>
                        </a:rPr>
                        <a:t>Newly Educated/ Aware Non-Customer Purchase Intent Benchmarks by Gender</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1501529249"/>
                  </a:ext>
                </a:extLst>
              </a:tr>
              <a:tr h="485530">
                <a:tc>
                  <a:txBody>
                    <a:bodyPr/>
                    <a:lstStyle/>
                    <a:p>
                      <a:pPr algn="l" fontAlgn="t"/>
                      <a:r>
                        <a:rPr lang="en-US" sz="1400" u="none" strike="noStrike" dirty="0">
                          <a:effectLst/>
                          <a:hlinkClick r:id="rId10" action="ppaction://hlinksldjump"/>
                        </a:rPr>
                        <a:t>Newly Educated/ Aware Non-Customer Purchase Intent Benchmarks by Generation</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891744301"/>
                  </a:ext>
                </a:extLst>
              </a:tr>
              <a:tr h="485530">
                <a:tc>
                  <a:txBody>
                    <a:bodyPr/>
                    <a:lstStyle/>
                    <a:p>
                      <a:pPr algn="l" fontAlgn="t"/>
                      <a:r>
                        <a:rPr lang="en-US" sz="1400" u="none" strike="noStrike" dirty="0">
                          <a:effectLst/>
                          <a:hlinkClick r:id="rId11" action="ppaction://hlinksldjump"/>
                        </a:rPr>
                        <a:t>Newly Educated/ Aware Non-Customer Purchase Intent Benchmarks by Nightlife Events</a:t>
                      </a:r>
                      <a:endParaRPr lang="en-US" sz="1400" b="0" i="0" u="none" strike="noStrike" dirty="0">
                        <a:solidFill>
                          <a:srgbClr val="000000"/>
                        </a:solidFill>
                        <a:effectLst/>
                        <a:latin typeface="Arial" panose="020B0604020202020204" pitchFamily="34" charset="0"/>
                      </a:endParaRPr>
                    </a:p>
                  </a:txBody>
                  <a:tcPr marL="233407" marR="46681" marT="0" marB="0" anchor="ctr"/>
                </a:tc>
                <a:extLst>
                  <a:ext uri="{0D108BD9-81ED-4DB2-BD59-A6C34878D82A}">
                    <a16:rowId xmlns:a16="http://schemas.microsoft.com/office/drawing/2014/main" val="3545881479"/>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dirty="0"/>
            </a:br>
            <a:r>
              <a:rPr lang="en-US" sz="2000" dirty="0"/>
              <a:t>Index of Tables: Impact Benchmarks </a:t>
            </a:r>
            <a:r>
              <a:rPr lang="en-US" sz="1800" i="1" dirty="0"/>
              <a:t>(continued)</a:t>
            </a:r>
            <a:endParaRPr lang="en-US" i="1"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6</a:t>
            </a:fld>
            <a:endParaRPr lang="en-US" altLang="en-US" dirty="0"/>
          </a:p>
        </p:txBody>
      </p:sp>
      <p:sp>
        <p:nvSpPr>
          <p:cNvPr id="14" name="TextBox 13">
            <a:extLst>
              <a:ext uri="{FF2B5EF4-FFF2-40B4-BE49-F238E27FC236}">
                <a16:creationId xmlns:a16="http://schemas.microsoft.com/office/drawing/2014/main" id="{AC8D2FEB-C920-6B4E-A728-E8C09173E5DE}"/>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2026661239"/>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3FB20D0-3CF8-0840-B943-274176CA1FCB}"/>
              </a:ext>
            </a:extLst>
          </p:cNvPr>
          <p:cNvGraphicFramePr>
            <a:graphicFrameLocks noGrp="1"/>
          </p:cNvGraphicFramePr>
          <p:nvPr>
            <p:ph idx="1"/>
            <p:extLst>
              <p:ext uri="{D42A27DB-BD31-4B8C-83A1-F6EECF244321}">
                <p14:modId xmlns:p14="http://schemas.microsoft.com/office/powerpoint/2010/main" val="185956771"/>
              </p:ext>
            </p:extLst>
          </p:nvPr>
        </p:nvGraphicFramePr>
        <p:xfrm>
          <a:off x="4572000" y="1147667"/>
          <a:ext cx="3657600" cy="3870575"/>
        </p:xfrm>
        <a:graphic>
          <a:graphicData uri="http://schemas.openxmlformats.org/drawingml/2006/table">
            <a:tbl>
              <a:tblPr firstRow="1" bandRow="1">
                <a:tableStyleId>{0E3FDE45-AF77-4B5C-9715-49D594BDF05E}</a:tableStyleId>
              </a:tblPr>
              <a:tblGrid>
                <a:gridCol w="2525268">
                  <a:extLst>
                    <a:ext uri="{9D8B030D-6E8A-4147-A177-3AD203B41FA5}">
                      <a16:colId xmlns:a16="http://schemas.microsoft.com/office/drawing/2014/main" val="4207136266"/>
                    </a:ext>
                  </a:extLst>
                </a:gridCol>
                <a:gridCol w="1132332">
                  <a:extLst>
                    <a:ext uri="{9D8B030D-6E8A-4147-A177-3AD203B41FA5}">
                      <a16:colId xmlns:a16="http://schemas.microsoft.com/office/drawing/2014/main" val="301901756"/>
                    </a:ext>
                  </a:extLst>
                </a:gridCol>
              </a:tblGrid>
              <a:tr h="203761">
                <a:tc>
                  <a:txBody>
                    <a:bodyPr/>
                    <a:lstStyle/>
                    <a:p>
                      <a:pPr marL="0" marR="0" algn="l" defTabSz="914400" rtl="0" eaLnBrk="1" latinLnBrk="0" hangingPunct="1">
                        <a:lnSpc>
                          <a:spcPct val="115000"/>
                        </a:lnSpc>
                        <a:spcBef>
                          <a:spcPts val="300"/>
                        </a:spcBef>
                        <a:spcAft>
                          <a:spcPts val="300"/>
                        </a:spcAft>
                      </a:pPr>
                      <a:r>
                        <a:rPr lang="en-US" sz="1200" b="1" kern="1200" dirty="0">
                          <a:solidFill>
                            <a:schemeClr val="tx1"/>
                          </a:solidFill>
                          <a:effectLst/>
                          <a:latin typeface="+mn-lt"/>
                          <a:ea typeface="+mn-ea"/>
                          <a:cs typeface="+mn-cs"/>
                        </a:rPr>
                        <a:t>The West</a:t>
                      </a:r>
                    </a:p>
                  </a:txBody>
                  <a:tcPr marR="152710" marT="0" marB="0" anchor="ctr"/>
                </a:tc>
                <a:tc>
                  <a:txBody>
                    <a:bodyPr/>
                    <a:lstStyle/>
                    <a:p>
                      <a:pPr marL="0" marR="0" algn="r">
                        <a:lnSpc>
                          <a:spcPct val="115000"/>
                        </a:lnSpc>
                        <a:spcBef>
                          <a:spcPts val="300"/>
                        </a:spcBef>
                        <a:spcAft>
                          <a:spcPts val="300"/>
                        </a:spcAft>
                      </a:pPr>
                      <a:r>
                        <a:rPr lang="en-US" sz="1200" kern="1200" dirty="0">
                          <a:effectLst/>
                          <a:latin typeface="+mn-lt"/>
                        </a:rPr>
                        <a:t>n =</a:t>
                      </a:r>
                      <a:endParaRPr lang="en-US" sz="1200" dirty="0">
                        <a:effectLst/>
                        <a:latin typeface="+mn-lt"/>
                        <a:ea typeface="Yu Mincho" panose="02020400000000000000" pitchFamily="18" charset="-128"/>
                        <a:cs typeface="Times New Roman" panose="02020603050405020304" pitchFamily="18" charset="0"/>
                      </a:endParaRPr>
                    </a:p>
                  </a:txBody>
                  <a:tcPr marL="203614" marT="0" marB="0" anchor="ctr"/>
                </a:tc>
                <a:extLst>
                  <a:ext uri="{0D108BD9-81ED-4DB2-BD59-A6C34878D82A}">
                    <a16:rowId xmlns:a16="http://schemas.microsoft.com/office/drawing/2014/main" val="3948991959"/>
                  </a:ext>
                </a:extLst>
              </a:tr>
              <a:tr h="203761">
                <a:tc>
                  <a:txBody>
                    <a:bodyPr/>
                    <a:lstStyle/>
                    <a:p>
                      <a:pPr marL="0" marR="0" algn="l" defTabSz="914400" rtl="0" eaLnBrk="1" latinLnBrk="0" hangingPunct="1">
                        <a:lnSpc>
                          <a:spcPct val="115000"/>
                        </a:lnSpc>
                        <a:spcBef>
                          <a:spcPts val="300"/>
                        </a:spcBef>
                        <a:spcAft>
                          <a:spcPts val="300"/>
                        </a:spcAft>
                      </a:pPr>
                      <a:r>
                        <a:rPr lang="en-US" sz="1200" b="1" kern="1200" dirty="0">
                          <a:solidFill>
                            <a:schemeClr val="tx1"/>
                          </a:solidFill>
                          <a:effectLst/>
                          <a:latin typeface="+mn-lt"/>
                          <a:ea typeface="+mn-ea"/>
                          <a:cs typeface="+mn-cs"/>
                        </a:rPr>
                        <a:t>Mountain States</a:t>
                      </a:r>
                    </a:p>
                  </a:txBody>
                  <a:tcPr marR="203614" marT="0" marB="0" anchor="ctr"/>
                </a:tc>
                <a:tc>
                  <a:txBody>
                    <a:bodyPr/>
                    <a:lstStyle/>
                    <a:p>
                      <a:pPr marL="0" marR="0" algn="r">
                        <a:lnSpc>
                          <a:spcPct val="115000"/>
                        </a:lnSpc>
                        <a:spcBef>
                          <a:spcPts val="300"/>
                        </a:spcBef>
                        <a:spcAft>
                          <a:spcPts val="300"/>
                        </a:spcAft>
                      </a:pPr>
                      <a:r>
                        <a:rPr lang="en-US" sz="1200" dirty="0">
                          <a:effectLst/>
                          <a:latin typeface="+mn-lt"/>
                        </a:rPr>
                        <a:t> </a:t>
                      </a:r>
                      <a:endParaRPr lang="en-US" sz="1200" dirty="0">
                        <a:effectLst/>
                        <a:latin typeface="+mn-lt"/>
                        <a:ea typeface="Yu Mincho" panose="02020400000000000000" pitchFamily="18" charset="-128"/>
                        <a:cs typeface="Times New Roman" panose="02020603050405020304" pitchFamily="18" charset="0"/>
                      </a:endParaRPr>
                    </a:p>
                  </a:txBody>
                  <a:tcPr marL="203614" marT="0" marB="0" anchor="ctr"/>
                </a:tc>
                <a:extLst>
                  <a:ext uri="{0D108BD9-81ED-4DB2-BD59-A6C34878D82A}">
                    <a16:rowId xmlns:a16="http://schemas.microsoft.com/office/drawing/2014/main" val="1310689794"/>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Arizona</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7,610</a:t>
                      </a:r>
                    </a:p>
                  </a:txBody>
                  <a:tcPr marL="0" marT="0" marB="0" anchor="ctr"/>
                </a:tc>
                <a:extLst>
                  <a:ext uri="{0D108BD9-81ED-4DB2-BD59-A6C34878D82A}">
                    <a16:rowId xmlns:a16="http://schemas.microsoft.com/office/drawing/2014/main" val="4153667163"/>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Colorado</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5,962</a:t>
                      </a:r>
                    </a:p>
                  </a:txBody>
                  <a:tcPr marL="0" marT="0" marB="0" anchor="ctr"/>
                </a:tc>
                <a:extLst>
                  <a:ext uri="{0D108BD9-81ED-4DB2-BD59-A6C34878D82A}">
                    <a16:rowId xmlns:a16="http://schemas.microsoft.com/office/drawing/2014/main" val="4215541192"/>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Idaho</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172</a:t>
                      </a:r>
                    </a:p>
                  </a:txBody>
                  <a:tcPr marL="0" marT="0" marB="0" anchor="ctr"/>
                </a:tc>
                <a:extLst>
                  <a:ext uri="{0D108BD9-81ED-4DB2-BD59-A6C34878D82A}">
                    <a16:rowId xmlns:a16="http://schemas.microsoft.com/office/drawing/2014/main" val="3605005816"/>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Montana</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0</a:t>
                      </a:r>
                    </a:p>
                  </a:txBody>
                  <a:tcPr marL="0" marT="0" marB="0" anchor="ctr"/>
                </a:tc>
                <a:extLst>
                  <a:ext uri="{0D108BD9-81ED-4DB2-BD59-A6C34878D82A}">
                    <a16:rowId xmlns:a16="http://schemas.microsoft.com/office/drawing/2014/main" val="1250197985"/>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Nevada</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201</a:t>
                      </a:r>
                    </a:p>
                  </a:txBody>
                  <a:tcPr marL="0" marT="0" marB="0" anchor="ctr"/>
                </a:tc>
                <a:extLst>
                  <a:ext uri="{0D108BD9-81ED-4DB2-BD59-A6C34878D82A}">
                    <a16:rowId xmlns:a16="http://schemas.microsoft.com/office/drawing/2014/main" val="1051885719"/>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New Mexico</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3,431</a:t>
                      </a:r>
                    </a:p>
                  </a:txBody>
                  <a:tcPr marL="0" marT="0" marB="0" anchor="ctr"/>
                </a:tc>
                <a:extLst>
                  <a:ext uri="{0D108BD9-81ED-4DB2-BD59-A6C34878D82A}">
                    <a16:rowId xmlns:a16="http://schemas.microsoft.com/office/drawing/2014/main" val="1301879911"/>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Utah</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316</a:t>
                      </a:r>
                    </a:p>
                  </a:txBody>
                  <a:tcPr marL="0" marT="0" marB="0" anchor="ctr"/>
                </a:tc>
                <a:extLst>
                  <a:ext uri="{0D108BD9-81ED-4DB2-BD59-A6C34878D82A}">
                    <a16:rowId xmlns:a16="http://schemas.microsoft.com/office/drawing/2014/main" val="649110153"/>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Wyoming</a:t>
                      </a:r>
                    </a:p>
                  </a:txBody>
                  <a:tcPr marL="274320" marR="0" marT="0" marB="0" anchor="b"/>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0</a:t>
                      </a:r>
                    </a:p>
                  </a:txBody>
                  <a:tcPr marL="0" marT="0" marB="0" anchor="ctr"/>
                </a:tc>
                <a:extLst>
                  <a:ext uri="{0D108BD9-81ED-4DB2-BD59-A6C34878D82A}">
                    <a16:rowId xmlns:a16="http://schemas.microsoft.com/office/drawing/2014/main" val="2896650647"/>
                  </a:ext>
                </a:extLst>
              </a:tr>
              <a:tr h="203761">
                <a:tc>
                  <a:txBody>
                    <a:bodyPr/>
                    <a:lstStyle/>
                    <a:p>
                      <a:pPr marL="213995" marR="0" algn="r">
                        <a:lnSpc>
                          <a:spcPct val="115000"/>
                        </a:lnSpc>
                        <a:spcBef>
                          <a:spcPts val="300"/>
                        </a:spcBef>
                        <a:spcAft>
                          <a:spcPts val="300"/>
                        </a:spcAft>
                      </a:pPr>
                      <a:r>
                        <a:rPr lang="en-US" sz="1200" b="1" kern="1200" dirty="0">
                          <a:effectLst/>
                        </a:rPr>
                        <a:t>Sub-Total</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610841" marR="203614" marT="0" marB="0" anchor="ctr"/>
                </a:tc>
                <a:tc>
                  <a:txBody>
                    <a:bodyPr/>
                    <a:lstStyle/>
                    <a:p>
                      <a:pPr algn="r" fontAlgn="b"/>
                      <a:r>
                        <a:rPr lang="en-US" sz="1200" b="1" i="0" u="none" strike="noStrike" dirty="0">
                          <a:solidFill>
                            <a:srgbClr val="000000"/>
                          </a:solidFill>
                          <a:effectLst/>
                          <a:latin typeface="+mn-lt"/>
                        </a:rPr>
                        <a:t>17,692</a:t>
                      </a:r>
                    </a:p>
                  </a:txBody>
                  <a:tcPr marL="0" marT="0" marB="0" anchor="ctr"/>
                </a:tc>
                <a:extLst>
                  <a:ext uri="{0D108BD9-81ED-4DB2-BD59-A6C34878D82A}">
                    <a16:rowId xmlns:a16="http://schemas.microsoft.com/office/drawing/2014/main" val="1947241062"/>
                  </a:ext>
                </a:extLst>
              </a:tr>
              <a:tr h="203761">
                <a:tc>
                  <a:txBody>
                    <a:bodyPr/>
                    <a:lstStyle/>
                    <a:p>
                      <a:pPr marL="0" marR="0">
                        <a:lnSpc>
                          <a:spcPct val="115000"/>
                        </a:lnSpc>
                        <a:spcBef>
                          <a:spcPts val="300"/>
                        </a:spcBef>
                        <a:spcAft>
                          <a:spcPts val="300"/>
                        </a:spcAft>
                      </a:pPr>
                      <a:r>
                        <a:rPr lang="en-US" sz="1200" b="1" kern="1200" dirty="0">
                          <a:effectLst/>
                        </a:rPr>
                        <a:t>Pacific States</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03614" marR="203614" marT="0" marB="0" anchor="ctr"/>
                </a:tc>
                <a:tc>
                  <a:txBody>
                    <a:bodyPr/>
                    <a:lstStyle/>
                    <a:p>
                      <a:pPr marL="0" marR="0" algn="r">
                        <a:lnSpc>
                          <a:spcPct val="115000"/>
                        </a:lnSpc>
                        <a:spcBef>
                          <a:spcPts val="300"/>
                        </a:spcBef>
                        <a:spcAft>
                          <a:spcPts val="300"/>
                        </a:spcAft>
                      </a:pPr>
                      <a:r>
                        <a:rPr lang="en-US" sz="1200" kern="1200" dirty="0">
                          <a:solidFill>
                            <a:schemeClr val="tx1"/>
                          </a:solidFill>
                          <a:effectLst/>
                          <a:latin typeface="+mn-lt"/>
                        </a:rPr>
                        <a:t> </a:t>
                      </a:r>
                      <a:endParaRPr lang="en-US" sz="1200" dirty="0">
                        <a:solidFill>
                          <a:schemeClr val="tx1"/>
                        </a:solidFill>
                        <a:effectLst/>
                        <a:latin typeface="+mn-lt"/>
                        <a:ea typeface="Yu Mincho" panose="02020400000000000000" pitchFamily="18" charset="-128"/>
                        <a:cs typeface="Times New Roman" panose="02020603050405020304" pitchFamily="18" charset="0"/>
                      </a:endParaRPr>
                    </a:p>
                  </a:txBody>
                  <a:tcPr marL="203614" marT="0" marB="0" anchor="ctr"/>
                </a:tc>
                <a:extLst>
                  <a:ext uri="{0D108BD9-81ED-4DB2-BD59-A6C34878D82A}">
                    <a16:rowId xmlns:a16="http://schemas.microsoft.com/office/drawing/2014/main" val="3725015332"/>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Alaska</a:t>
                      </a:r>
                    </a:p>
                  </a:txBody>
                  <a:tcPr marL="274320" marR="0" marT="0" marB="0" anchor="b"/>
                </a:tc>
                <a:tc>
                  <a:txBody>
                    <a:bodyPr/>
                    <a:lstStyle/>
                    <a:p>
                      <a:pPr algn="r" fontAlgn="b"/>
                      <a:r>
                        <a:rPr lang="en-US" sz="1200" b="0" i="0" u="none" strike="noStrike" dirty="0">
                          <a:solidFill>
                            <a:srgbClr val="000000"/>
                          </a:solidFill>
                          <a:effectLst/>
                          <a:latin typeface="+mn-lt"/>
                        </a:rPr>
                        <a:t>14</a:t>
                      </a:r>
                    </a:p>
                  </a:txBody>
                  <a:tcPr marL="0" marT="0" marB="0" anchor="ctr"/>
                </a:tc>
                <a:extLst>
                  <a:ext uri="{0D108BD9-81ED-4DB2-BD59-A6C34878D82A}">
                    <a16:rowId xmlns:a16="http://schemas.microsoft.com/office/drawing/2014/main" val="154059837"/>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California</a:t>
                      </a:r>
                    </a:p>
                  </a:txBody>
                  <a:tcPr marL="274320" marR="0" marT="0" marB="0" anchor="b"/>
                </a:tc>
                <a:tc>
                  <a:txBody>
                    <a:bodyPr/>
                    <a:lstStyle/>
                    <a:p>
                      <a:pPr algn="r" fontAlgn="b"/>
                      <a:r>
                        <a:rPr lang="en-US" sz="1200" b="0" i="0" u="none" strike="noStrike" dirty="0">
                          <a:solidFill>
                            <a:srgbClr val="000000"/>
                          </a:solidFill>
                          <a:effectLst/>
                          <a:latin typeface="+mn-lt"/>
                        </a:rPr>
                        <a:t>26,223</a:t>
                      </a:r>
                    </a:p>
                  </a:txBody>
                  <a:tcPr marL="0" marT="0" marB="0" anchor="ctr"/>
                </a:tc>
                <a:extLst>
                  <a:ext uri="{0D108BD9-81ED-4DB2-BD59-A6C34878D82A}">
                    <a16:rowId xmlns:a16="http://schemas.microsoft.com/office/drawing/2014/main" val="3924062311"/>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Hawaii</a:t>
                      </a:r>
                    </a:p>
                  </a:txBody>
                  <a:tcPr marL="274320" marR="0" marT="0" marB="0" anchor="b"/>
                </a:tc>
                <a:tc>
                  <a:txBody>
                    <a:bodyPr/>
                    <a:lstStyle/>
                    <a:p>
                      <a:pPr algn="r" fontAlgn="b"/>
                      <a:r>
                        <a:rPr lang="en-US" sz="1200" b="0" i="0" u="none" strike="noStrike" dirty="0">
                          <a:solidFill>
                            <a:srgbClr val="000000"/>
                          </a:solidFill>
                          <a:effectLst/>
                          <a:latin typeface="+mn-lt"/>
                        </a:rPr>
                        <a:t>0</a:t>
                      </a:r>
                    </a:p>
                  </a:txBody>
                  <a:tcPr marL="0" marT="0" marB="0" anchor="ctr"/>
                </a:tc>
                <a:extLst>
                  <a:ext uri="{0D108BD9-81ED-4DB2-BD59-A6C34878D82A}">
                    <a16:rowId xmlns:a16="http://schemas.microsoft.com/office/drawing/2014/main" val="2836927877"/>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Oregon</a:t>
                      </a:r>
                    </a:p>
                  </a:txBody>
                  <a:tcPr marL="274320" marR="0" marT="0" marB="0" anchor="b"/>
                </a:tc>
                <a:tc>
                  <a:txBody>
                    <a:bodyPr/>
                    <a:lstStyle/>
                    <a:p>
                      <a:pPr algn="r" fontAlgn="b"/>
                      <a:r>
                        <a:rPr lang="en-US" sz="1200" b="0" i="0" u="none" strike="noStrike" dirty="0">
                          <a:solidFill>
                            <a:srgbClr val="000000"/>
                          </a:solidFill>
                          <a:effectLst/>
                          <a:latin typeface="+mn-lt"/>
                        </a:rPr>
                        <a:t>991</a:t>
                      </a:r>
                    </a:p>
                  </a:txBody>
                  <a:tcPr marL="0" marT="0" marB="0" anchor="ctr"/>
                </a:tc>
                <a:extLst>
                  <a:ext uri="{0D108BD9-81ED-4DB2-BD59-A6C34878D82A}">
                    <a16:rowId xmlns:a16="http://schemas.microsoft.com/office/drawing/2014/main" val="3113192264"/>
                  </a:ext>
                </a:extLst>
              </a:tr>
              <a:tr h="203693">
                <a:tc>
                  <a:txBody>
                    <a:bodyPr/>
                    <a:lstStyle/>
                    <a:p>
                      <a:pPr marL="106680" marR="0" algn="l" defTabSz="914400" rtl="0" eaLnBrk="1" fontAlgn="b" latinLnBrk="0" hangingPunct="1">
                        <a:lnSpc>
                          <a:spcPct val="115000"/>
                        </a:lnSpc>
                        <a:spcBef>
                          <a:spcPts val="300"/>
                        </a:spcBef>
                        <a:spcAft>
                          <a:spcPts val="300"/>
                        </a:spcAft>
                      </a:pPr>
                      <a:r>
                        <a:rPr lang="en-US" sz="1200" kern="1200" dirty="0">
                          <a:solidFill>
                            <a:schemeClr val="tx1"/>
                          </a:solidFill>
                          <a:effectLst/>
                          <a:latin typeface="+mn-lt"/>
                          <a:ea typeface="+mn-ea"/>
                          <a:cs typeface="+mn-cs"/>
                        </a:rPr>
                        <a:t>Washington</a:t>
                      </a:r>
                    </a:p>
                  </a:txBody>
                  <a:tcPr marL="274320" marR="0" marT="0" marB="0" anchor="b"/>
                </a:tc>
                <a:tc>
                  <a:txBody>
                    <a:bodyPr/>
                    <a:lstStyle/>
                    <a:p>
                      <a:pPr algn="r" fontAlgn="b"/>
                      <a:r>
                        <a:rPr lang="en-US" sz="1200" b="0" i="0" u="none" strike="noStrike" dirty="0">
                          <a:solidFill>
                            <a:srgbClr val="000000"/>
                          </a:solidFill>
                          <a:effectLst/>
                          <a:latin typeface="+mn-lt"/>
                        </a:rPr>
                        <a:t>4,825</a:t>
                      </a:r>
                    </a:p>
                  </a:txBody>
                  <a:tcPr marL="0" marT="0" marB="0" anchor="ctr"/>
                </a:tc>
                <a:extLst>
                  <a:ext uri="{0D108BD9-81ED-4DB2-BD59-A6C34878D82A}">
                    <a16:rowId xmlns:a16="http://schemas.microsoft.com/office/drawing/2014/main" val="3676243913"/>
                  </a:ext>
                </a:extLst>
              </a:tr>
              <a:tr h="203761">
                <a:tc>
                  <a:txBody>
                    <a:bodyPr/>
                    <a:lstStyle/>
                    <a:p>
                      <a:pPr marL="0" marR="0" algn="r">
                        <a:lnSpc>
                          <a:spcPct val="115000"/>
                        </a:lnSpc>
                        <a:spcBef>
                          <a:spcPts val="300"/>
                        </a:spcBef>
                        <a:spcAft>
                          <a:spcPts val="300"/>
                        </a:spcAft>
                      </a:pPr>
                      <a:r>
                        <a:rPr lang="en-US" sz="1200" b="1" kern="1200" dirty="0">
                          <a:effectLst/>
                        </a:rPr>
                        <a:t>Sub-Total</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610841" marR="203614" marT="0" marB="0" anchor="ctr"/>
                </a:tc>
                <a:tc>
                  <a:txBody>
                    <a:bodyPr/>
                    <a:lstStyle/>
                    <a:p>
                      <a:pPr algn="r" fontAlgn="b"/>
                      <a:r>
                        <a:rPr lang="en-US" sz="1200" b="1" i="0" u="none" strike="noStrike" dirty="0">
                          <a:solidFill>
                            <a:srgbClr val="000000"/>
                          </a:solidFill>
                          <a:effectLst/>
                          <a:latin typeface="+mn-lt"/>
                        </a:rPr>
                        <a:t>32,053</a:t>
                      </a:r>
                    </a:p>
                  </a:txBody>
                  <a:tcPr marL="0" marT="0" marB="0" anchor="ctr"/>
                </a:tc>
                <a:extLst>
                  <a:ext uri="{0D108BD9-81ED-4DB2-BD59-A6C34878D82A}">
                    <a16:rowId xmlns:a16="http://schemas.microsoft.com/office/drawing/2014/main" val="1262000604"/>
                  </a:ext>
                </a:extLst>
              </a:tr>
              <a:tr h="203761">
                <a:tc>
                  <a:txBody>
                    <a:bodyPr/>
                    <a:lstStyle/>
                    <a:p>
                      <a:pPr marL="0" marR="0" algn="r">
                        <a:lnSpc>
                          <a:spcPct val="115000"/>
                        </a:lnSpc>
                        <a:spcBef>
                          <a:spcPts val="300"/>
                        </a:spcBef>
                        <a:spcAft>
                          <a:spcPts val="300"/>
                        </a:spcAft>
                      </a:pPr>
                      <a:r>
                        <a:rPr lang="en-US" sz="1200" b="1" kern="1200" dirty="0">
                          <a:effectLst/>
                        </a:rPr>
                        <a:t>Total Western Region</a:t>
                      </a:r>
                      <a:endParaRPr lang="en-US" sz="14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R="203614" marT="0" marB="0" anchor="ctr"/>
                </a:tc>
                <a:tc>
                  <a:txBody>
                    <a:bodyPr/>
                    <a:lstStyle/>
                    <a:p>
                      <a:pPr algn="r" fontAlgn="b"/>
                      <a:r>
                        <a:rPr lang="en-US" sz="1200" b="1" i="0" u="none" strike="noStrike" dirty="0">
                          <a:solidFill>
                            <a:srgbClr val="000000"/>
                          </a:solidFill>
                          <a:effectLst/>
                          <a:latin typeface="+mn-lt"/>
                        </a:rPr>
                        <a:t>49,745</a:t>
                      </a:r>
                    </a:p>
                  </a:txBody>
                  <a:tcPr marL="0" marT="0" marB="0" anchor="ctr"/>
                </a:tc>
                <a:extLst>
                  <a:ext uri="{0D108BD9-81ED-4DB2-BD59-A6C34878D82A}">
                    <a16:rowId xmlns:a16="http://schemas.microsoft.com/office/drawing/2014/main" val="3857070985"/>
                  </a:ext>
                </a:extLst>
              </a:tr>
            </a:tbl>
          </a:graphicData>
        </a:graphic>
      </p:graphicFrame>
      <p:sp>
        <p:nvSpPr>
          <p:cNvPr id="3" name="Title 2">
            <a:extLst>
              <a:ext uri="{FF2B5EF4-FFF2-40B4-BE49-F238E27FC236}">
                <a16:creationId xmlns:a16="http://schemas.microsoft.com/office/drawing/2014/main" id="{2E729B28-FBA9-7B42-A1B3-FC4A7E5A2E28}"/>
              </a:ext>
            </a:extLst>
          </p:cNvPr>
          <p:cNvSpPr>
            <a:spLocks noGrp="1"/>
          </p:cNvSpPr>
          <p:nvPr>
            <p:ph type="title"/>
          </p:nvPr>
        </p:nvSpPr>
        <p:spPr/>
        <p:txBody>
          <a:bodyPr>
            <a:normAutofit/>
          </a:bodyPr>
          <a:lstStyle/>
          <a:p>
            <a:r>
              <a:rPr lang="en-US" sz="1600" i="1" dirty="0">
                <a:latin typeface="Arial" panose="020B0604020202020204" pitchFamily="34" charset="0"/>
                <a:cs typeface="Arial" panose="020B0604020202020204" pitchFamily="34" charset="0"/>
              </a:rPr>
              <a:t>Appendix A: Full Benchmarking Database Profile </a:t>
            </a:r>
            <a:br>
              <a:rPr lang="en-US" sz="1400" i="1" dirty="0">
                <a:latin typeface="Arial" panose="020B0604020202020204" pitchFamily="34" charset="0"/>
                <a:cs typeface="Arial" panose="020B0604020202020204" pitchFamily="34" charset="0"/>
              </a:rPr>
            </a:br>
            <a:r>
              <a:rPr lang="en-US" dirty="0"/>
              <a:t>Consumer Interview Counts by Region &amp; State</a:t>
            </a:r>
          </a:p>
        </p:txBody>
      </p:sp>
      <p:sp>
        <p:nvSpPr>
          <p:cNvPr id="8" name="Slide Number Placeholder 3">
            <a:extLst>
              <a:ext uri="{FF2B5EF4-FFF2-40B4-BE49-F238E27FC236}">
                <a16:creationId xmlns:a16="http://schemas.microsoft.com/office/drawing/2014/main" id="{5A31F5E1-0F50-514A-A3E4-BED9B7E691EF}"/>
              </a:ext>
            </a:extLst>
          </p:cNvPr>
          <p:cNvSpPr>
            <a:spLocks noGrp="1"/>
          </p:cNvSpPr>
          <p:nvPr>
            <p:ph type="sldNum" sz="quarter" idx="4"/>
          </p:nvPr>
        </p:nvSpPr>
        <p:spPr>
          <a:prstGeom prst="rect">
            <a:avLst/>
          </a:prstGeom>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60</a:t>
            </a:fld>
            <a:endParaRPr lang="en-US" altLang="en-US" dirty="0">
              <a:solidFill>
                <a:schemeClr val="tx1">
                  <a:lumMod val="50000"/>
                  <a:lumOff val="50000"/>
                </a:schemeClr>
              </a:solidFill>
            </a:endParaRPr>
          </a:p>
        </p:txBody>
      </p:sp>
      <p:graphicFrame>
        <p:nvGraphicFramePr>
          <p:cNvPr id="11" name="Content Placeholder 5">
            <a:extLst>
              <a:ext uri="{FF2B5EF4-FFF2-40B4-BE49-F238E27FC236}">
                <a16:creationId xmlns:a16="http://schemas.microsoft.com/office/drawing/2014/main" id="{C25C1884-997C-264C-95A6-80D978BDE93A}"/>
              </a:ext>
            </a:extLst>
          </p:cNvPr>
          <p:cNvGraphicFramePr>
            <a:graphicFrameLocks/>
          </p:cNvGraphicFramePr>
          <p:nvPr>
            <p:extLst>
              <p:ext uri="{D42A27DB-BD31-4B8C-83A1-F6EECF244321}">
                <p14:modId xmlns:p14="http://schemas.microsoft.com/office/powerpoint/2010/main" val="780019331"/>
              </p:ext>
            </p:extLst>
          </p:nvPr>
        </p:nvGraphicFramePr>
        <p:xfrm>
          <a:off x="529119" y="1147666"/>
          <a:ext cx="3657600" cy="4889176"/>
        </p:xfrm>
        <a:graphic>
          <a:graphicData uri="http://schemas.openxmlformats.org/drawingml/2006/table">
            <a:tbl>
              <a:tblPr firstRow="1" bandRow="1">
                <a:tableStyleId>{0E3FDE45-AF77-4B5C-9715-49D594BDF05E}</a:tableStyleId>
              </a:tblPr>
              <a:tblGrid>
                <a:gridCol w="2525269">
                  <a:extLst>
                    <a:ext uri="{9D8B030D-6E8A-4147-A177-3AD203B41FA5}">
                      <a16:colId xmlns:a16="http://schemas.microsoft.com/office/drawing/2014/main" val="4207136266"/>
                    </a:ext>
                  </a:extLst>
                </a:gridCol>
                <a:gridCol w="1132331">
                  <a:extLst>
                    <a:ext uri="{9D8B030D-6E8A-4147-A177-3AD203B41FA5}">
                      <a16:colId xmlns:a16="http://schemas.microsoft.com/office/drawing/2014/main" val="301901756"/>
                    </a:ext>
                  </a:extLst>
                </a:gridCol>
              </a:tblGrid>
              <a:tr h="203761">
                <a:tc>
                  <a:txBody>
                    <a:bodyPr/>
                    <a:lstStyle/>
                    <a:p>
                      <a:pPr marL="0" marR="0">
                        <a:lnSpc>
                          <a:spcPct val="115000"/>
                        </a:lnSpc>
                        <a:spcBef>
                          <a:spcPts val="300"/>
                        </a:spcBef>
                        <a:spcAft>
                          <a:spcPts val="300"/>
                        </a:spcAft>
                      </a:pPr>
                      <a:r>
                        <a:rPr lang="en-US" sz="1200" dirty="0">
                          <a:effectLst/>
                        </a:rPr>
                        <a:t>The South</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68580" marT="0" marB="0" anchor="ctr"/>
                </a:tc>
                <a:tc>
                  <a:txBody>
                    <a:bodyPr/>
                    <a:lstStyle/>
                    <a:p>
                      <a:pPr marL="0" marR="0" algn="r">
                        <a:lnSpc>
                          <a:spcPct val="115000"/>
                        </a:lnSpc>
                        <a:spcBef>
                          <a:spcPts val="300"/>
                        </a:spcBef>
                        <a:spcAft>
                          <a:spcPts val="300"/>
                        </a:spcAft>
                      </a:pPr>
                      <a:r>
                        <a:rPr lang="en-US" sz="1200" kern="1200" dirty="0">
                          <a:effectLst/>
                          <a:latin typeface="+mn-lt"/>
                        </a:rPr>
                        <a:t>n =</a:t>
                      </a:r>
                      <a:endParaRPr lang="en-US" sz="1200" dirty="0">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3948991959"/>
                  </a:ext>
                </a:extLst>
              </a:tr>
              <a:tr h="203761">
                <a:tc>
                  <a:txBody>
                    <a:bodyPr/>
                    <a:lstStyle/>
                    <a:p>
                      <a:pPr marL="0" marR="0">
                        <a:lnSpc>
                          <a:spcPct val="115000"/>
                        </a:lnSpc>
                        <a:spcBef>
                          <a:spcPts val="300"/>
                        </a:spcBef>
                        <a:spcAft>
                          <a:spcPts val="300"/>
                        </a:spcAft>
                      </a:pPr>
                      <a:r>
                        <a:rPr lang="en-US" sz="1200" b="1" dirty="0">
                          <a:effectLst/>
                        </a:rPr>
                        <a:t>South Atlantic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dirty="0">
                          <a:effectLst/>
                          <a:latin typeface="+mn-lt"/>
                        </a:rPr>
                        <a:t> </a:t>
                      </a:r>
                      <a:endParaRPr lang="en-US" sz="1200" b="0" dirty="0">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1310689794"/>
                  </a:ext>
                </a:extLst>
              </a:tr>
              <a:tr h="203693">
                <a:tc>
                  <a:txBody>
                    <a:bodyPr/>
                    <a:lstStyle/>
                    <a:p>
                      <a:pPr marL="106680" marR="0">
                        <a:lnSpc>
                          <a:spcPct val="115000"/>
                        </a:lnSpc>
                        <a:spcBef>
                          <a:spcPts val="300"/>
                        </a:spcBef>
                        <a:spcAft>
                          <a:spcPts val="300"/>
                        </a:spcAft>
                      </a:pPr>
                      <a:r>
                        <a:rPr lang="en-US" sz="1200" dirty="0">
                          <a:effectLst/>
                        </a:rPr>
                        <a:t>Delaware</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a:t>
                      </a:r>
                    </a:p>
                  </a:txBody>
                  <a:tcPr marL="0" marT="0" marB="0" anchor="ctr"/>
                </a:tc>
                <a:extLst>
                  <a:ext uri="{0D108BD9-81ED-4DB2-BD59-A6C34878D82A}">
                    <a16:rowId xmlns:a16="http://schemas.microsoft.com/office/drawing/2014/main" val="4153667163"/>
                  </a:ext>
                </a:extLst>
              </a:tr>
              <a:tr h="203693">
                <a:tc>
                  <a:txBody>
                    <a:bodyPr/>
                    <a:lstStyle/>
                    <a:p>
                      <a:pPr marL="106680" marR="0">
                        <a:lnSpc>
                          <a:spcPct val="115000"/>
                        </a:lnSpc>
                        <a:spcBef>
                          <a:spcPts val="300"/>
                        </a:spcBef>
                        <a:spcAft>
                          <a:spcPts val="300"/>
                        </a:spcAft>
                      </a:pPr>
                      <a:r>
                        <a:rPr lang="en-US" sz="1200" dirty="0">
                          <a:effectLst/>
                        </a:rPr>
                        <a:t>Florida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13,794</a:t>
                      </a:r>
                    </a:p>
                  </a:txBody>
                  <a:tcPr marL="0" marT="0" marB="0" anchor="ctr"/>
                </a:tc>
                <a:extLst>
                  <a:ext uri="{0D108BD9-81ED-4DB2-BD59-A6C34878D82A}">
                    <a16:rowId xmlns:a16="http://schemas.microsoft.com/office/drawing/2014/main" val="4215541192"/>
                  </a:ext>
                </a:extLst>
              </a:tr>
              <a:tr h="203693">
                <a:tc>
                  <a:txBody>
                    <a:bodyPr/>
                    <a:lstStyle/>
                    <a:p>
                      <a:pPr marL="106680" marR="0">
                        <a:lnSpc>
                          <a:spcPct val="115000"/>
                        </a:lnSpc>
                        <a:spcBef>
                          <a:spcPts val="300"/>
                        </a:spcBef>
                        <a:spcAft>
                          <a:spcPts val="300"/>
                        </a:spcAft>
                      </a:pPr>
                      <a:r>
                        <a:rPr lang="en-US" sz="1200" dirty="0">
                          <a:effectLst/>
                        </a:rPr>
                        <a:t>Georgia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10,232</a:t>
                      </a:r>
                    </a:p>
                  </a:txBody>
                  <a:tcPr marL="0" marT="0" marB="0" anchor="ctr"/>
                </a:tc>
                <a:extLst>
                  <a:ext uri="{0D108BD9-81ED-4DB2-BD59-A6C34878D82A}">
                    <a16:rowId xmlns:a16="http://schemas.microsoft.com/office/drawing/2014/main" val="3605005816"/>
                  </a:ext>
                </a:extLst>
              </a:tr>
              <a:tr h="203693">
                <a:tc>
                  <a:txBody>
                    <a:bodyPr/>
                    <a:lstStyle/>
                    <a:p>
                      <a:pPr marL="106680" marR="0">
                        <a:lnSpc>
                          <a:spcPct val="115000"/>
                        </a:lnSpc>
                        <a:spcBef>
                          <a:spcPts val="300"/>
                        </a:spcBef>
                        <a:spcAft>
                          <a:spcPts val="300"/>
                        </a:spcAft>
                      </a:pPr>
                      <a:r>
                        <a:rPr lang="en-US" sz="1200" dirty="0">
                          <a:effectLst/>
                        </a:rPr>
                        <a:t>Maryland</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2,528</a:t>
                      </a:r>
                    </a:p>
                  </a:txBody>
                  <a:tcPr marL="0" marT="0" marB="0" anchor="ctr"/>
                </a:tc>
                <a:extLst>
                  <a:ext uri="{0D108BD9-81ED-4DB2-BD59-A6C34878D82A}">
                    <a16:rowId xmlns:a16="http://schemas.microsoft.com/office/drawing/2014/main" val="1250197985"/>
                  </a:ext>
                </a:extLst>
              </a:tr>
              <a:tr h="203693">
                <a:tc>
                  <a:txBody>
                    <a:bodyPr/>
                    <a:lstStyle/>
                    <a:p>
                      <a:pPr marL="106680" marR="0">
                        <a:lnSpc>
                          <a:spcPct val="115000"/>
                        </a:lnSpc>
                        <a:spcBef>
                          <a:spcPts val="300"/>
                        </a:spcBef>
                        <a:spcAft>
                          <a:spcPts val="300"/>
                        </a:spcAft>
                      </a:pPr>
                      <a:r>
                        <a:rPr lang="en-US" sz="1200" dirty="0">
                          <a:effectLst/>
                        </a:rPr>
                        <a:t>North Carolina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marL="0" algn="r" defTabSz="914400" rtl="0" eaLnBrk="1" fontAlgn="b" latinLnBrk="0" hangingPunct="1"/>
                      <a:r>
                        <a:rPr lang="en-US" sz="1200" b="0" i="0" u="none" strike="noStrike" kern="1200" dirty="0">
                          <a:solidFill>
                            <a:srgbClr val="000000"/>
                          </a:solidFill>
                          <a:effectLst/>
                          <a:latin typeface="+mn-lt"/>
                          <a:ea typeface="+mn-ea"/>
                          <a:cs typeface="+mn-cs"/>
                        </a:rPr>
                        <a:t>10,268</a:t>
                      </a:r>
                    </a:p>
                  </a:txBody>
                  <a:tcPr marL="0" marT="0" marB="0" anchor="ctr"/>
                </a:tc>
                <a:extLst>
                  <a:ext uri="{0D108BD9-81ED-4DB2-BD59-A6C34878D82A}">
                    <a16:rowId xmlns:a16="http://schemas.microsoft.com/office/drawing/2014/main" val="1051885719"/>
                  </a:ext>
                </a:extLst>
              </a:tr>
              <a:tr h="203693">
                <a:tc>
                  <a:txBody>
                    <a:bodyPr/>
                    <a:lstStyle/>
                    <a:p>
                      <a:pPr marL="106680" marR="0">
                        <a:lnSpc>
                          <a:spcPct val="115000"/>
                        </a:lnSpc>
                        <a:spcBef>
                          <a:spcPts val="300"/>
                        </a:spcBef>
                        <a:spcAft>
                          <a:spcPts val="300"/>
                        </a:spcAft>
                      </a:pPr>
                      <a:r>
                        <a:rPr lang="en-US" sz="1200" dirty="0">
                          <a:effectLst/>
                        </a:rPr>
                        <a:t>South Carolina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3,820</a:t>
                      </a:r>
                    </a:p>
                  </a:txBody>
                  <a:tcPr marL="0" marT="0" marB="0" anchor="ctr"/>
                </a:tc>
                <a:extLst>
                  <a:ext uri="{0D108BD9-81ED-4DB2-BD59-A6C34878D82A}">
                    <a16:rowId xmlns:a16="http://schemas.microsoft.com/office/drawing/2014/main" val="1301879911"/>
                  </a:ext>
                </a:extLst>
              </a:tr>
              <a:tr h="203693">
                <a:tc>
                  <a:txBody>
                    <a:bodyPr/>
                    <a:lstStyle/>
                    <a:p>
                      <a:pPr marL="106680" marR="0">
                        <a:lnSpc>
                          <a:spcPct val="115000"/>
                        </a:lnSpc>
                        <a:spcBef>
                          <a:spcPts val="300"/>
                        </a:spcBef>
                        <a:spcAft>
                          <a:spcPts val="300"/>
                        </a:spcAft>
                      </a:pPr>
                      <a:r>
                        <a:rPr lang="en-US" sz="1200" dirty="0">
                          <a:effectLst/>
                        </a:rPr>
                        <a:t>Virginia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8,736</a:t>
                      </a:r>
                    </a:p>
                  </a:txBody>
                  <a:tcPr marL="0" marT="0" marB="0" anchor="ctr"/>
                </a:tc>
                <a:extLst>
                  <a:ext uri="{0D108BD9-81ED-4DB2-BD59-A6C34878D82A}">
                    <a16:rowId xmlns:a16="http://schemas.microsoft.com/office/drawing/2014/main" val="1987875864"/>
                  </a:ext>
                </a:extLst>
              </a:tr>
              <a:tr h="203693">
                <a:tc>
                  <a:txBody>
                    <a:bodyPr/>
                    <a:lstStyle/>
                    <a:p>
                      <a:pPr marL="106680" marR="0">
                        <a:lnSpc>
                          <a:spcPct val="115000"/>
                        </a:lnSpc>
                        <a:spcBef>
                          <a:spcPts val="300"/>
                        </a:spcBef>
                        <a:spcAft>
                          <a:spcPts val="300"/>
                        </a:spcAft>
                      </a:pPr>
                      <a:r>
                        <a:rPr lang="en-US" sz="1200" dirty="0">
                          <a:effectLst/>
                        </a:rPr>
                        <a:t>West Virginia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78</a:t>
                      </a:r>
                    </a:p>
                  </a:txBody>
                  <a:tcPr marL="0" marT="0" marB="0" anchor="ctr"/>
                </a:tc>
                <a:extLst>
                  <a:ext uri="{0D108BD9-81ED-4DB2-BD59-A6C34878D82A}">
                    <a16:rowId xmlns:a16="http://schemas.microsoft.com/office/drawing/2014/main" val="2896650647"/>
                  </a:ext>
                </a:extLst>
              </a:tr>
              <a:tr h="203761">
                <a:tc>
                  <a:txBody>
                    <a:bodyPr/>
                    <a:lstStyle/>
                    <a:p>
                      <a:pPr marL="106680" marR="0" algn="r">
                        <a:lnSpc>
                          <a:spcPct val="115000"/>
                        </a:lnSpc>
                        <a:spcBef>
                          <a:spcPts val="300"/>
                        </a:spcBef>
                        <a:spcAft>
                          <a:spcPts val="300"/>
                        </a:spcAft>
                      </a:pPr>
                      <a:r>
                        <a:rPr lang="en-US" sz="1200" b="1"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mn-lt"/>
                        </a:rPr>
                        <a:t>49,457</a:t>
                      </a:r>
                    </a:p>
                  </a:txBody>
                  <a:tcPr marL="0" marT="0" marB="0" anchor="ctr"/>
                </a:tc>
                <a:extLst>
                  <a:ext uri="{0D108BD9-81ED-4DB2-BD59-A6C34878D82A}">
                    <a16:rowId xmlns:a16="http://schemas.microsoft.com/office/drawing/2014/main" val="1947241062"/>
                  </a:ext>
                </a:extLst>
              </a:tr>
              <a:tr h="203761">
                <a:tc>
                  <a:txBody>
                    <a:bodyPr/>
                    <a:lstStyle/>
                    <a:p>
                      <a:pPr marL="22860" marR="0">
                        <a:lnSpc>
                          <a:spcPct val="115000"/>
                        </a:lnSpc>
                        <a:spcBef>
                          <a:spcPts val="300"/>
                        </a:spcBef>
                        <a:spcAft>
                          <a:spcPts val="300"/>
                        </a:spcAft>
                      </a:pPr>
                      <a:r>
                        <a:rPr lang="en-US" sz="1200" b="1" kern="1200" dirty="0">
                          <a:effectLst/>
                        </a:rPr>
                        <a:t>E South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kern="1200" dirty="0">
                          <a:solidFill>
                            <a:schemeClr val="tx1"/>
                          </a:solidFill>
                          <a:effectLst/>
                          <a:latin typeface="+mn-lt"/>
                        </a:rPr>
                        <a:t> </a:t>
                      </a:r>
                      <a:endParaRPr lang="en-US" sz="1200" b="0" dirty="0">
                        <a:solidFill>
                          <a:schemeClr val="tx1"/>
                        </a:solidFill>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3725015332"/>
                  </a:ext>
                </a:extLst>
              </a:tr>
              <a:tr h="203693">
                <a:tc>
                  <a:txBody>
                    <a:bodyPr/>
                    <a:lstStyle/>
                    <a:p>
                      <a:pPr marL="106680" marR="0">
                        <a:lnSpc>
                          <a:spcPct val="115000"/>
                        </a:lnSpc>
                        <a:spcBef>
                          <a:spcPts val="300"/>
                        </a:spcBef>
                        <a:spcAft>
                          <a:spcPts val="300"/>
                        </a:spcAft>
                      </a:pPr>
                      <a:r>
                        <a:rPr lang="en-US" sz="1200" kern="1200" dirty="0">
                          <a:effectLst/>
                        </a:rPr>
                        <a:t>Alabama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1,225</a:t>
                      </a:r>
                    </a:p>
                  </a:txBody>
                  <a:tcPr marL="0" marT="0" marB="0" anchor="ctr"/>
                </a:tc>
                <a:extLst>
                  <a:ext uri="{0D108BD9-81ED-4DB2-BD59-A6C34878D82A}">
                    <a16:rowId xmlns:a16="http://schemas.microsoft.com/office/drawing/2014/main" val="154059837"/>
                  </a:ext>
                </a:extLst>
              </a:tr>
              <a:tr h="203693">
                <a:tc>
                  <a:txBody>
                    <a:bodyPr/>
                    <a:lstStyle/>
                    <a:p>
                      <a:pPr marL="106680" marR="0">
                        <a:lnSpc>
                          <a:spcPct val="115000"/>
                        </a:lnSpc>
                        <a:spcBef>
                          <a:spcPts val="300"/>
                        </a:spcBef>
                        <a:spcAft>
                          <a:spcPts val="300"/>
                        </a:spcAft>
                      </a:pPr>
                      <a:r>
                        <a:rPr lang="en-US" sz="1200" kern="1200" dirty="0">
                          <a:effectLst/>
                        </a:rPr>
                        <a:t>Kentucky</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1,080</a:t>
                      </a:r>
                    </a:p>
                  </a:txBody>
                  <a:tcPr marL="0" marT="0" marB="0" anchor="ctr"/>
                </a:tc>
                <a:extLst>
                  <a:ext uri="{0D108BD9-81ED-4DB2-BD59-A6C34878D82A}">
                    <a16:rowId xmlns:a16="http://schemas.microsoft.com/office/drawing/2014/main" val="3924062311"/>
                  </a:ext>
                </a:extLst>
              </a:tr>
              <a:tr h="203693">
                <a:tc>
                  <a:txBody>
                    <a:bodyPr/>
                    <a:lstStyle/>
                    <a:p>
                      <a:pPr marL="106680" marR="0">
                        <a:lnSpc>
                          <a:spcPct val="115000"/>
                        </a:lnSpc>
                        <a:spcBef>
                          <a:spcPts val="300"/>
                        </a:spcBef>
                        <a:spcAft>
                          <a:spcPts val="300"/>
                        </a:spcAft>
                      </a:pPr>
                      <a:r>
                        <a:rPr lang="en-US" sz="1200" kern="1200" dirty="0">
                          <a:effectLst/>
                        </a:rPr>
                        <a:t>Mississippi</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118</a:t>
                      </a:r>
                    </a:p>
                  </a:txBody>
                  <a:tcPr marL="0" marT="0" marB="0" anchor="ctr"/>
                </a:tc>
                <a:extLst>
                  <a:ext uri="{0D108BD9-81ED-4DB2-BD59-A6C34878D82A}">
                    <a16:rowId xmlns:a16="http://schemas.microsoft.com/office/drawing/2014/main" val="2836927877"/>
                  </a:ext>
                </a:extLst>
              </a:tr>
              <a:tr h="203693">
                <a:tc>
                  <a:txBody>
                    <a:bodyPr/>
                    <a:lstStyle/>
                    <a:p>
                      <a:pPr marL="106680" marR="0">
                        <a:lnSpc>
                          <a:spcPct val="115000"/>
                        </a:lnSpc>
                        <a:spcBef>
                          <a:spcPts val="300"/>
                        </a:spcBef>
                        <a:spcAft>
                          <a:spcPts val="300"/>
                        </a:spcAft>
                      </a:pPr>
                      <a:r>
                        <a:rPr lang="en-US" sz="1200" kern="1200">
                          <a:effectLst/>
                        </a:rPr>
                        <a:t>Tennessee</a:t>
                      </a:r>
                      <a:endParaRPr lang="en-US" sz="1200" b="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3,885</a:t>
                      </a:r>
                    </a:p>
                  </a:txBody>
                  <a:tcPr marL="0" marT="0" marB="0" anchor="ctr"/>
                </a:tc>
                <a:extLst>
                  <a:ext uri="{0D108BD9-81ED-4DB2-BD59-A6C34878D82A}">
                    <a16:rowId xmlns:a16="http://schemas.microsoft.com/office/drawing/2014/main" val="3113192264"/>
                  </a:ext>
                </a:extLst>
              </a:tr>
              <a:tr h="203761">
                <a:tc>
                  <a:txBody>
                    <a:bodyPr/>
                    <a:lstStyle/>
                    <a:p>
                      <a:pPr marL="106680"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mn-lt"/>
                        </a:rPr>
                        <a:t>6,308</a:t>
                      </a:r>
                    </a:p>
                  </a:txBody>
                  <a:tcPr marL="0" marT="0" marB="0" anchor="ctr"/>
                </a:tc>
                <a:extLst>
                  <a:ext uri="{0D108BD9-81ED-4DB2-BD59-A6C34878D82A}">
                    <a16:rowId xmlns:a16="http://schemas.microsoft.com/office/drawing/2014/main" val="3676243913"/>
                  </a:ext>
                </a:extLst>
              </a:tr>
              <a:tr h="203761">
                <a:tc>
                  <a:txBody>
                    <a:bodyPr/>
                    <a:lstStyle/>
                    <a:p>
                      <a:pPr marL="0" marR="0">
                        <a:lnSpc>
                          <a:spcPct val="115000"/>
                        </a:lnSpc>
                        <a:spcBef>
                          <a:spcPts val="300"/>
                        </a:spcBef>
                        <a:spcAft>
                          <a:spcPts val="300"/>
                        </a:spcAft>
                      </a:pPr>
                      <a:r>
                        <a:rPr lang="en-US" sz="1200" b="1" kern="1200" dirty="0">
                          <a:effectLst/>
                        </a:rPr>
                        <a:t>W South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kern="1200" dirty="0">
                          <a:solidFill>
                            <a:schemeClr val="tx1"/>
                          </a:solidFill>
                          <a:effectLst/>
                          <a:latin typeface="+mn-lt"/>
                        </a:rPr>
                        <a:t> </a:t>
                      </a:r>
                      <a:endParaRPr lang="en-US" sz="1200" b="0" dirty="0">
                        <a:solidFill>
                          <a:schemeClr val="tx1"/>
                        </a:solidFill>
                        <a:effectLst/>
                        <a:latin typeface="+mn-lt"/>
                        <a:ea typeface="Yu Mincho" panose="02020400000000000000" pitchFamily="18" charset="-128"/>
                        <a:cs typeface="Times New Roman" panose="02020603050405020304" pitchFamily="18" charset="0"/>
                      </a:endParaRPr>
                    </a:p>
                  </a:txBody>
                  <a:tcPr marT="0" marB="0" anchor="ctr"/>
                </a:tc>
                <a:extLst>
                  <a:ext uri="{0D108BD9-81ED-4DB2-BD59-A6C34878D82A}">
                    <a16:rowId xmlns:a16="http://schemas.microsoft.com/office/drawing/2014/main" val="3570270300"/>
                  </a:ext>
                </a:extLst>
              </a:tr>
              <a:tr h="203693">
                <a:tc>
                  <a:txBody>
                    <a:bodyPr/>
                    <a:lstStyle/>
                    <a:p>
                      <a:pPr marL="137160" marR="0">
                        <a:lnSpc>
                          <a:spcPct val="115000"/>
                        </a:lnSpc>
                        <a:spcBef>
                          <a:spcPts val="300"/>
                        </a:spcBef>
                        <a:spcAft>
                          <a:spcPts val="300"/>
                        </a:spcAft>
                      </a:pPr>
                      <a:r>
                        <a:rPr lang="en-US" sz="1200" kern="1200">
                          <a:effectLst/>
                        </a:rPr>
                        <a:t>Arkansas</a:t>
                      </a:r>
                      <a:endParaRPr lang="en-US" sz="1200" b="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534</a:t>
                      </a:r>
                    </a:p>
                  </a:txBody>
                  <a:tcPr marL="0" marT="0" marB="0" anchor="ctr"/>
                </a:tc>
                <a:extLst>
                  <a:ext uri="{0D108BD9-81ED-4DB2-BD59-A6C34878D82A}">
                    <a16:rowId xmlns:a16="http://schemas.microsoft.com/office/drawing/2014/main" val="3857070985"/>
                  </a:ext>
                </a:extLst>
              </a:tr>
              <a:tr h="203693">
                <a:tc>
                  <a:txBody>
                    <a:bodyPr/>
                    <a:lstStyle/>
                    <a:p>
                      <a:pPr marL="137160" marR="0">
                        <a:lnSpc>
                          <a:spcPct val="115000"/>
                        </a:lnSpc>
                        <a:spcBef>
                          <a:spcPts val="300"/>
                        </a:spcBef>
                        <a:spcAft>
                          <a:spcPts val="300"/>
                        </a:spcAft>
                      </a:pPr>
                      <a:r>
                        <a:rPr lang="en-US" sz="1200" kern="1200" dirty="0">
                          <a:effectLst/>
                        </a:rPr>
                        <a:t>Louisiana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2,167</a:t>
                      </a:r>
                    </a:p>
                  </a:txBody>
                  <a:tcPr marL="0" marT="0" marB="0" anchor="ctr"/>
                </a:tc>
                <a:extLst>
                  <a:ext uri="{0D108BD9-81ED-4DB2-BD59-A6C34878D82A}">
                    <a16:rowId xmlns:a16="http://schemas.microsoft.com/office/drawing/2014/main" val="2462897679"/>
                  </a:ext>
                </a:extLst>
              </a:tr>
              <a:tr h="203693">
                <a:tc>
                  <a:txBody>
                    <a:bodyPr/>
                    <a:lstStyle/>
                    <a:p>
                      <a:pPr marL="137160" marR="0">
                        <a:lnSpc>
                          <a:spcPct val="115000"/>
                        </a:lnSpc>
                        <a:spcBef>
                          <a:spcPts val="300"/>
                        </a:spcBef>
                        <a:spcAft>
                          <a:spcPts val="300"/>
                        </a:spcAft>
                      </a:pPr>
                      <a:r>
                        <a:rPr lang="en-US" sz="1200" kern="1200" dirty="0">
                          <a:effectLst/>
                        </a:rPr>
                        <a:t>Oklahoma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664</a:t>
                      </a:r>
                    </a:p>
                  </a:txBody>
                  <a:tcPr marL="0" marT="0" marB="0" anchor="ctr"/>
                </a:tc>
                <a:extLst>
                  <a:ext uri="{0D108BD9-81ED-4DB2-BD59-A6C34878D82A}">
                    <a16:rowId xmlns:a16="http://schemas.microsoft.com/office/drawing/2014/main" val="62439928"/>
                  </a:ext>
                </a:extLst>
              </a:tr>
              <a:tr h="203693">
                <a:tc>
                  <a:txBody>
                    <a:bodyPr/>
                    <a:lstStyle/>
                    <a:p>
                      <a:pPr marL="137160" marR="0">
                        <a:lnSpc>
                          <a:spcPct val="115000"/>
                        </a:lnSpc>
                        <a:spcBef>
                          <a:spcPts val="300"/>
                        </a:spcBef>
                        <a:spcAft>
                          <a:spcPts val="300"/>
                        </a:spcAft>
                      </a:pPr>
                      <a:r>
                        <a:rPr lang="en-US" sz="1200" kern="1200" dirty="0">
                          <a:effectLst/>
                        </a:rPr>
                        <a:t>Texas</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mn-lt"/>
                        </a:rPr>
                        <a:t>14,800</a:t>
                      </a:r>
                    </a:p>
                  </a:txBody>
                  <a:tcPr marL="0" marT="0" marB="0" anchor="ctr"/>
                </a:tc>
                <a:extLst>
                  <a:ext uri="{0D108BD9-81ED-4DB2-BD59-A6C34878D82A}">
                    <a16:rowId xmlns:a16="http://schemas.microsoft.com/office/drawing/2014/main" val="2679692822"/>
                  </a:ext>
                </a:extLst>
              </a:tr>
              <a:tr h="203761">
                <a:tc>
                  <a:txBody>
                    <a:bodyPr/>
                    <a:lstStyle/>
                    <a:p>
                      <a:pPr marL="0"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mn-lt"/>
                        </a:rPr>
                        <a:t>18,165</a:t>
                      </a:r>
                    </a:p>
                  </a:txBody>
                  <a:tcPr marL="0" marT="0" marB="0" anchor="ctr"/>
                </a:tc>
                <a:extLst>
                  <a:ext uri="{0D108BD9-81ED-4DB2-BD59-A6C34878D82A}">
                    <a16:rowId xmlns:a16="http://schemas.microsoft.com/office/drawing/2014/main" val="467932045"/>
                  </a:ext>
                </a:extLst>
              </a:tr>
              <a:tr h="203761">
                <a:tc>
                  <a:txBody>
                    <a:bodyPr/>
                    <a:lstStyle/>
                    <a:p>
                      <a:pPr marL="0" marR="0" algn="r">
                        <a:lnSpc>
                          <a:spcPct val="115000"/>
                        </a:lnSpc>
                        <a:spcBef>
                          <a:spcPts val="300"/>
                        </a:spcBef>
                        <a:spcAft>
                          <a:spcPts val="300"/>
                        </a:spcAft>
                      </a:pPr>
                      <a:r>
                        <a:rPr lang="en-US" sz="1200" b="1" kern="1200" dirty="0">
                          <a:effectLst/>
                        </a:rPr>
                        <a:t>Total Southern Region</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tc>
                  <a:txBody>
                    <a:bodyPr/>
                    <a:lstStyle/>
                    <a:p>
                      <a:pPr algn="r" fontAlgn="b"/>
                      <a:r>
                        <a:rPr lang="en-US" sz="1200" b="1" i="0" u="none" strike="noStrike" dirty="0">
                          <a:solidFill>
                            <a:srgbClr val="000000"/>
                          </a:solidFill>
                          <a:effectLst/>
                          <a:latin typeface="+mn-lt"/>
                        </a:rPr>
                        <a:t>73,930</a:t>
                      </a:r>
                    </a:p>
                  </a:txBody>
                  <a:tcPr marL="0" marT="0" marB="0" anchor="ctr"/>
                </a:tc>
                <a:extLst>
                  <a:ext uri="{0D108BD9-81ED-4DB2-BD59-A6C34878D82A}">
                    <a16:rowId xmlns:a16="http://schemas.microsoft.com/office/drawing/2014/main" val="869382048"/>
                  </a:ext>
                </a:extLst>
              </a:tr>
            </a:tbl>
          </a:graphicData>
        </a:graphic>
      </p:graphicFrame>
      <p:sp>
        <p:nvSpPr>
          <p:cNvPr id="9" name="TextBox 8">
            <a:extLst>
              <a:ext uri="{FF2B5EF4-FFF2-40B4-BE49-F238E27FC236}">
                <a16:creationId xmlns:a16="http://schemas.microsoft.com/office/drawing/2014/main" id="{02D6299D-E227-144B-BD5B-26573B31AB1D}"/>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596271"/>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3FB20D0-3CF8-0840-B943-274176CA1FCB}"/>
              </a:ext>
            </a:extLst>
          </p:cNvPr>
          <p:cNvGraphicFramePr>
            <a:graphicFrameLocks noGrp="1"/>
          </p:cNvGraphicFramePr>
          <p:nvPr>
            <p:ph idx="1"/>
            <p:extLst>
              <p:ext uri="{D42A27DB-BD31-4B8C-83A1-F6EECF244321}">
                <p14:modId xmlns:p14="http://schemas.microsoft.com/office/powerpoint/2010/main" val="4006171940"/>
              </p:ext>
            </p:extLst>
          </p:nvPr>
        </p:nvGraphicFramePr>
        <p:xfrm>
          <a:off x="4572000" y="1138238"/>
          <a:ext cx="3657600" cy="4340865"/>
        </p:xfrm>
        <a:graphic>
          <a:graphicData uri="http://schemas.openxmlformats.org/drawingml/2006/table">
            <a:tbl>
              <a:tblPr firstRow="1" bandRow="1">
                <a:tableStyleId>{0E3FDE45-AF77-4B5C-9715-49D594BDF05E}</a:tableStyleId>
              </a:tblPr>
              <a:tblGrid>
                <a:gridCol w="2525267">
                  <a:extLst>
                    <a:ext uri="{9D8B030D-6E8A-4147-A177-3AD203B41FA5}">
                      <a16:colId xmlns:a16="http://schemas.microsoft.com/office/drawing/2014/main" val="4207136266"/>
                    </a:ext>
                  </a:extLst>
                </a:gridCol>
                <a:gridCol w="1132333">
                  <a:extLst>
                    <a:ext uri="{9D8B030D-6E8A-4147-A177-3AD203B41FA5}">
                      <a16:colId xmlns:a16="http://schemas.microsoft.com/office/drawing/2014/main" val="301901756"/>
                    </a:ext>
                  </a:extLst>
                </a:gridCol>
              </a:tblGrid>
              <a:tr h="255425">
                <a:tc>
                  <a:txBody>
                    <a:bodyPr/>
                    <a:lstStyle/>
                    <a:p>
                      <a:pPr marL="0" marR="0">
                        <a:lnSpc>
                          <a:spcPct val="115000"/>
                        </a:lnSpc>
                        <a:spcBef>
                          <a:spcPts val="300"/>
                        </a:spcBef>
                        <a:spcAft>
                          <a:spcPts val="300"/>
                        </a:spcAft>
                      </a:pPr>
                      <a:r>
                        <a:rPr lang="en-US" sz="1200" b="1" dirty="0">
                          <a:effectLst/>
                          <a:latin typeface="Arial" panose="020B0604020202020204" pitchFamily="34" charset="0"/>
                          <a:ea typeface="Yu Mincho" panose="02020400000000000000" pitchFamily="18" charset="-128"/>
                          <a:cs typeface="Arial" panose="020B0604020202020204" pitchFamily="34" charset="0"/>
                        </a:rPr>
                        <a:t>The Northeast</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155171" marT="0" marB="0" anchor="ctr"/>
                </a:tc>
                <a:tc>
                  <a:txBody>
                    <a:bodyPr/>
                    <a:lstStyle/>
                    <a:p>
                      <a:pPr marL="22860" marR="0" algn="r">
                        <a:lnSpc>
                          <a:spcPct val="115000"/>
                        </a:lnSpc>
                        <a:spcBef>
                          <a:spcPts val="300"/>
                        </a:spcBef>
                        <a:spcAft>
                          <a:spcPts val="300"/>
                        </a:spcAft>
                      </a:pPr>
                      <a:r>
                        <a:rPr lang="en-US" sz="1200" b="1" kern="1200" dirty="0">
                          <a:effectLst/>
                        </a:rPr>
                        <a:t>n =</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3948991959"/>
                  </a:ext>
                </a:extLst>
              </a:tr>
              <a:tr h="255340">
                <a:tc>
                  <a:txBody>
                    <a:bodyPr/>
                    <a:lstStyle/>
                    <a:p>
                      <a:pPr marL="0" marR="0">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New England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206895" marT="0" marB="0" anchor="ctr"/>
                </a:tc>
                <a:tc>
                  <a:txBody>
                    <a:bodyPr/>
                    <a:lstStyle/>
                    <a:p>
                      <a:pPr marL="22860" marR="0" algn="r">
                        <a:lnSpc>
                          <a:spcPct val="115000"/>
                        </a:lnSpc>
                        <a:spcBef>
                          <a:spcPts val="300"/>
                        </a:spcBef>
                        <a:spcAft>
                          <a:spcPts val="300"/>
                        </a:spcAft>
                      </a:pPr>
                      <a:r>
                        <a:rPr lang="en-US" sz="1200" b="1" kern="1200" dirty="0">
                          <a:solidFill>
                            <a:srgbClr val="FF0000"/>
                          </a:solidFill>
                          <a:effectLst/>
                          <a:latin typeface="Arial" panose="020B0604020202020204" pitchFamily="34" charset="0"/>
                          <a:ea typeface="Heiti SC Medium" pitchFamily="2" charset="-128"/>
                          <a:cs typeface="Arial" panose="020B0604020202020204" pitchFamily="34" charset="0"/>
                        </a:rPr>
                        <a:t> </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3525955155"/>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Connecticut</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3,596</a:t>
                      </a:r>
                    </a:p>
                  </a:txBody>
                  <a:tcPr marL="0" marT="0" marB="0" anchor="ctr"/>
                </a:tc>
                <a:extLst>
                  <a:ext uri="{0D108BD9-81ED-4DB2-BD59-A6C34878D82A}">
                    <a16:rowId xmlns:a16="http://schemas.microsoft.com/office/drawing/2014/main" val="2332016489"/>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Maine</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26</a:t>
                      </a:r>
                    </a:p>
                  </a:txBody>
                  <a:tcPr marL="0" marT="0" marB="0" anchor="ctr"/>
                </a:tc>
                <a:extLst>
                  <a:ext uri="{0D108BD9-81ED-4DB2-BD59-A6C34878D82A}">
                    <a16:rowId xmlns:a16="http://schemas.microsoft.com/office/drawing/2014/main" val="3277458801"/>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Massachusetts</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12,610</a:t>
                      </a:r>
                    </a:p>
                  </a:txBody>
                  <a:tcPr marL="0" marT="0" marB="0" anchor="ctr"/>
                </a:tc>
                <a:extLst>
                  <a:ext uri="{0D108BD9-81ED-4DB2-BD59-A6C34878D82A}">
                    <a16:rowId xmlns:a16="http://schemas.microsoft.com/office/drawing/2014/main" val="1310689794"/>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New Hampshire</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20</a:t>
                      </a:r>
                    </a:p>
                  </a:txBody>
                  <a:tcPr marL="0" marT="0" marB="0" anchor="ctr"/>
                </a:tc>
                <a:extLst>
                  <a:ext uri="{0D108BD9-81ED-4DB2-BD59-A6C34878D82A}">
                    <a16:rowId xmlns:a16="http://schemas.microsoft.com/office/drawing/2014/main" val="4153667163"/>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Rhode Island</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993</a:t>
                      </a:r>
                    </a:p>
                  </a:txBody>
                  <a:tcPr marL="0" marT="0" marB="0" anchor="ctr"/>
                </a:tc>
                <a:extLst>
                  <a:ext uri="{0D108BD9-81ED-4DB2-BD59-A6C34878D82A}">
                    <a16:rowId xmlns:a16="http://schemas.microsoft.com/office/drawing/2014/main" val="4215541192"/>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Vermont</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120</a:t>
                      </a:r>
                    </a:p>
                  </a:txBody>
                  <a:tcPr marL="0" marT="0" marB="0" anchor="ctr"/>
                </a:tc>
                <a:extLst>
                  <a:ext uri="{0D108BD9-81ED-4DB2-BD59-A6C34878D82A}">
                    <a16:rowId xmlns:a16="http://schemas.microsoft.com/office/drawing/2014/main" val="3605005816"/>
                  </a:ext>
                </a:extLst>
              </a:tr>
              <a:tr h="255340">
                <a:tc>
                  <a:txBody>
                    <a:bodyPr/>
                    <a:lstStyle/>
                    <a:p>
                      <a:pPr marL="0" marR="0" algn="r">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R="206895" marT="0" marB="0" anchor="ctr"/>
                </a:tc>
                <a:tc>
                  <a:txBody>
                    <a:bodyPr/>
                    <a:lstStyle/>
                    <a:p>
                      <a:pPr algn="r" fontAlgn="b"/>
                      <a:r>
                        <a:rPr lang="en-US" sz="1200" b="1" i="0" u="none" strike="noStrike" dirty="0">
                          <a:solidFill>
                            <a:srgbClr val="000000"/>
                          </a:solidFill>
                          <a:effectLst/>
                          <a:latin typeface="Arial" panose="020B0604020202020204" pitchFamily="34" charset="0"/>
                        </a:rPr>
                        <a:t>17,365</a:t>
                      </a:r>
                    </a:p>
                  </a:txBody>
                  <a:tcPr marL="0" marT="0" marB="0" anchor="ctr"/>
                </a:tc>
                <a:extLst>
                  <a:ext uri="{0D108BD9-81ED-4DB2-BD59-A6C34878D82A}">
                    <a16:rowId xmlns:a16="http://schemas.microsoft.com/office/drawing/2014/main" val="1250197985"/>
                  </a:ext>
                </a:extLst>
              </a:tr>
              <a:tr h="255340">
                <a:tc>
                  <a:txBody>
                    <a:bodyPr/>
                    <a:lstStyle/>
                    <a:p>
                      <a:pPr marL="0" marR="0">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Middle Atlantic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206895" marT="0" marB="0" anchor="ctr"/>
                </a:tc>
                <a:tc>
                  <a:txBody>
                    <a:bodyPr/>
                    <a:lstStyle/>
                    <a:p>
                      <a:pPr marL="22860" marR="0" algn="r">
                        <a:lnSpc>
                          <a:spcPct val="115000"/>
                        </a:lnSpc>
                        <a:spcBef>
                          <a:spcPts val="300"/>
                        </a:spcBef>
                        <a:spcAft>
                          <a:spcPts val="300"/>
                        </a:spcAft>
                      </a:pPr>
                      <a:r>
                        <a:rPr lang="en-US" sz="1200" b="0" dirty="0">
                          <a:solidFill>
                            <a:schemeClr val="tx1"/>
                          </a:solidFill>
                          <a:effectLst/>
                          <a:latin typeface="Arial" panose="020B0604020202020204" pitchFamily="34" charset="0"/>
                          <a:ea typeface="Yu Mincho" panose="02020400000000000000" pitchFamily="18" charset="-128"/>
                          <a:cs typeface="Arial" panose="020B0604020202020204" pitchFamily="34" charset="0"/>
                        </a:rPr>
                        <a:t> </a:t>
                      </a:r>
                      <a:endParaRPr lang="en-US" sz="1200" b="0"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301879911"/>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New Jersey</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4,971</a:t>
                      </a:r>
                    </a:p>
                  </a:txBody>
                  <a:tcPr marL="0" marT="0" marB="0" anchor="ctr"/>
                </a:tc>
                <a:extLst>
                  <a:ext uri="{0D108BD9-81ED-4DB2-BD59-A6C34878D82A}">
                    <a16:rowId xmlns:a16="http://schemas.microsoft.com/office/drawing/2014/main" val="649110153"/>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New York</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16,027</a:t>
                      </a:r>
                    </a:p>
                  </a:txBody>
                  <a:tcPr marL="0" marT="0" marB="0" anchor="ctr"/>
                </a:tc>
                <a:extLst>
                  <a:ext uri="{0D108BD9-81ED-4DB2-BD59-A6C34878D82A}">
                    <a16:rowId xmlns:a16="http://schemas.microsoft.com/office/drawing/2014/main" val="2896650647"/>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Pennsylvania</a:t>
                      </a:r>
                      <a:endParaRPr lang="en-US" sz="1200" b="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0" marT="0" marB="0" anchor="ctr"/>
                </a:tc>
                <a:tc>
                  <a:txBody>
                    <a:bodyPr/>
                    <a:lstStyle/>
                    <a:p>
                      <a:pPr algn="r" fontAlgn="b"/>
                      <a:r>
                        <a:rPr lang="en-US" sz="1200" b="0" i="0" u="none" strike="noStrike">
                          <a:solidFill>
                            <a:srgbClr val="000000"/>
                          </a:solidFill>
                          <a:effectLst/>
                          <a:latin typeface="Arial" panose="020B0604020202020204" pitchFamily="34" charset="0"/>
                        </a:rPr>
                        <a:t>20,622</a:t>
                      </a:r>
                    </a:p>
                  </a:txBody>
                  <a:tcPr marL="0" marT="0" marB="0" anchor="ctr"/>
                </a:tc>
                <a:extLst>
                  <a:ext uri="{0D108BD9-81ED-4DB2-BD59-A6C34878D82A}">
                    <a16:rowId xmlns:a16="http://schemas.microsoft.com/office/drawing/2014/main" val="339704266"/>
                  </a:ext>
                </a:extLst>
              </a:tr>
              <a:tr h="255340">
                <a:tc>
                  <a:txBody>
                    <a:bodyPr/>
                    <a:lstStyle/>
                    <a:p>
                      <a:pPr marL="95885" marR="0">
                        <a:lnSpc>
                          <a:spcPct val="115000"/>
                        </a:lnSpc>
                        <a:spcBef>
                          <a:spcPts val="300"/>
                        </a:spcBef>
                        <a:spcAft>
                          <a:spcPts val="300"/>
                        </a:spcAft>
                      </a:pPr>
                      <a:r>
                        <a:rPr lang="en-US" sz="1200" b="0" kern="1200" dirty="0">
                          <a:effectLst/>
                          <a:latin typeface="Arial" panose="020B0604020202020204" pitchFamily="34" charset="0"/>
                          <a:ea typeface="Heiti SC Medium" pitchFamily="2" charset="-128"/>
                          <a:cs typeface="Arial" panose="020B0604020202020204" pitchFamily="34" charset="0"/>
                        </a:rPr>
                        <a:t>Washington DC</a:t>
                      </a:r>
                      <a:r>
                        <a:rPr lang="en-US" sz="1200" b="0" dirty="0">
                          <a:effectLst/>
                          <a:latin typeface="Arial" panose="020B0604020202020204" pitchFamily="34" charset="0"/>
                          <a:ea typeface="Yu Mincho" panose="02020400000000000000" pitchFamily="18" charset="-128"/>
                          <a:cs typeface="Times New Roman" panose="02020603050405020304" pitchFamily="18" charset="0"/>
                        </a:rPr>
                        <a:t> </a:t>
                      </a:r>
                    </a:p>
                  </a:txBody>
                  <a:tcPr marL="274320" marR="0" marT="0" marB="0" anchor="ctr"/>
                </a:tc>
                <a:tc>
                  <a:txBody>
                    <a:bodyPr/>
                    <a:lstStyle/>
                    <a:p>
                      <a:pPr algn="r" fontAlgn="b"/>
                      <a:r>
                        <a:rPr lang="en-US" sz="1200" b="0" i="0" u="none" strike="noStrike" dirty="0">
                          <a:solidFill>
                            <a:srgbClr val="000000"/>
                          </a:solidFill>
                          <a:effectLst/>
                          <a:latin typeface="Arial" panose="020B0604020202020204" pitchFamily="34" charset="0"/>
                        </a:rPr>
                        <a:t>3,558</a:t>
                      </a:r>
                    </a:p>
                  </a:txBody>
                  <a:tcPr marL="0" marT="0" marB="0" anchor="ctr"/>
                </a:tc>
                <a:extLst>
                  <a:ext uri="{0D108BD9-81ED-4DB2-BD59-A6C34878D82A}">
                    <a16:rowId xmlns:a16="http://schemas.microsoft.com/office/drawing/2014/main" val="1947241062"/>
                  </a:ext>
                </a:extLst>
              </a:tr>
              <a:tr h="255340">
                <a:tc>
                  <a:txBody>
                    <a:bodyPr/>
                    <a:lstStyle/>
                    <a:p>
                      <a:pPr marL="0" marR="0" algn="r">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206895" marT="0" marB="0" anchor="ctr"/>
                </a:tc>
                <a:tc>
                  <a:txBody>
                    <a:bodyPr/>
                    <a:lstStyle/>
                    <a:p>
                      <a:pPr algn="r" fontAlgn="b"/>
                      <a:r>
                        <a:rPr lang="en-US" sz="1200" b="1" i="0" u="none" strike="noStrike" dirty="0">
                          <a:solidFill>
                            <a:srgbClr val="000000"/>
                          </a:solidFill>
                          <a:effectLst/>
                          <a:latin typeface="Arial" panose="020B0604020202020204" pitchFamily="34" charset="0"/>
                        </a:rPr>
                        <a:t>45,178</a:t>
                      </a:r>
                    </a:p>
                  </a:txBody>
                  <a:tcPr marL="0" marT="0" marB="0" anchor="ctr"/>
                </a:tc>
                <a:extLst>
                  <a:ext uri="{0D108BD9-81ED-4DB2-BD59-A6C34878D82A}">
                    <a16:rowId xmlns:a16="http://schemas.microsoft.com/office/drawing/2014/main" val="3676243913"/>
                  </a:ext>
                </a:extLst>
              </a:tr>
              <a:tr h="255340">
                <a:tc>
                  <a:txBody>
                    <a:bodyPr/>
                    <a:lstStyle/>
                    <a:p>
                      <a:pPr marL="0" marR="0">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 </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R="206895" marT="0" marB="0" anchor="ctr"/>
                </a:tc>
                <a:tc>
                  <a:txBody>
                    <a:bodyPr/>
                    <a:lstStyle/>
                    <a:p>
                      <a:pPr marL="0" marR="0" algn="r">
                        <a:lnSpc>
                          <a:spcPct val="115000"/>
                        </a:lnSpc>
                        <a:spcBef>
                          <a:spcPts val="300"/>
                        </a:spcBef>
                        <a:spcAft>
                          <a:spcPts val="300"/>
                        </a:spcAft>
                      </a:pPr>
                      <a:r>
                        <a:rPr lang="en-US" sz="1200" b="1" dirty="0">
                          <a:solidFill>
                            <a:schemeClr val="tx1"/>
                          </a:solidFill>
                          <a:effectLst/>
                          <a:latin typeface="Arial" panose="020B0604020202020204" pitchFamily="34" charset="0"/>
                          <a:ea typeface="Yu Mincho" panose="02020400000000000000" pitchFamily="18" charset="-128"/>
                          <a:cs typeface="Arial" panose="020B0604020202020204" pitchFamily="34" charset="0"/>
                        </a:rPr>
                        <a:t> </a:t>
                      </a:r>
                      <a:endParaRPr lang="en-US" sz="1200" b="1"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262000604"/>
                  </a:ext>
                </a:extLst>
              </a:tr>
              <a:tr h="255340">
                <a:tc>
                  <a:txBody>
                    <a:bodyPr/>
                    <a:lstStyle/>
                    <a:p>
                      <a:pPr marL="0" marR="0" algn="r">
                        <a:lnSpc>
                          <a:spcPct val="115000"/>
                        </a:lnSpc>
                        <a:spcBef>
                          <a:spcPts val="300"/>
                        </a:spcBef>
                        <a:spcAft>
                          <a:spcPts val="300"/>
                        </a:spcAft>
                      </a:pPr>
                      <a:r>
                        <a:rPr lang="en-US" sz="1200" b="1" kern="1200" dirty="0">
                          <a:effectLst/>
                          <a:latin typeface="Arial" panose="020B0604020202020204" pitchFamily="34" charset="0"/>
                          <a:ea typeface="Heiti SC Medium" pitchFamily="2" charset="-128"/>
                          <a:cs typeface="Arial" panose="020B0604020202020204" pitchFamily="34" charset="0"/>
                        </a:rPr>
                        <a:t>Total Northeastern Region</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R="206895" marT="0" marB="0" anchor="ctr"/>
                </a:tc>
                <a:tc>
                  <a:txBody>
                    <a:bodyPr/>
                    <a:lstStyle/>
                    <a:p>
                      <a:pPr algn="r" fontAlgn="b"/>
                      <a:r>
                        <a:rPr lang="en-US" sz="1200" b="1" i="0" u="none" strike="noStrike" dirty="0">
                          <a:solidFill>
                            <a:srgbClr val="000000"/>
                          </a:solidFill>
                          <a:effectLst/>
                          <a:latin typeface="Arial" panose="020B0604020202020204" pitchFamily="34" charset="0"/>
                        </a:rPr>
                        <a:t>62,543</a:t>
                      </a:r>
                    </a:p>
                  </a:txBody>
                  <a:tcPr marL="0" marT="0" marB="0" anchor="ctr"/>
                </a:tc>
                <a:extLst>
                  <a:ext uri="{0D108BD9-81ED-4DB2-BD59-A6C34878D82A}">
                    <a16:rowId xmlns:a16="http://schemas.microsoft.com/office/drawing/2014/main" val="3857070985"/>
                  </a:ext>
                </a:extLst>
              </a:tr>
            </a:tbl>
          </a:graphicData>
        </a:graphic>
      </p:graphicFrame>
      <p:sp>
        <p:nvSpPr>
          <p:cNvPr id="3" name="Title 2">
            <a:extLst>
              <a:ext uri="{FF2B5EF4-FFF2-40B4-BE49-F238E27FC236}">
                <a16:creationId xmlns:a16="http://schemas.microsoft.com/office/drawing/2014/main" id="{2E729B28-FBA9-7B42-A1B3-FC4A7E5A2E28}"/>
              </a:ext>
            </a:extLst>
          </p:cNvPr>
          <p:cNvSpPr>
            <a:spLocks noGrp="1"/>
          </p:cNvSpPr>
          <p:nvPr>
            <p:ph type="title"/>
          </p:nvPr>
        </p:nvSpPr>
        <p:spPr/>
        <p:txBody>
          <a:bodyPr>
            <a:normAutofit/>
          </a:bodyPr>
          <a:lstStyle/>
          <a:p>
            <a:r>
              <a:rPr lang="en-US" sz="1600" i="1" dirty="0">
                <a:latin typeface="Arial" panose="020B0604020202020204" pitchFamily="34" charset="0"/>
                <a:cs typeface="Arial" panose="020B0604020202020204" pitchFamily="34" charset="0"/>
              </a:rPr>
              <a:t>Appendix A: Full Benchmarking Database Profile </a:t>
            </a:r>
            <a:br>
              <a:rPr lang="en-US" sz="1400" i="1" dirty="0">
                <a:latin typeface="Arial" panose="020B0604020202020204" pitchFamily="34" charset="0"/>
                <a:cs typeface="Arial" panose="020B0604020202020204" pitchFamily="34" charset="0"/>
              </a:rPr>
            </a:br>
            <a:r>
              <a:rPr lang="en-US" dirty="0"/>
              <a:t>Consumer Interview Counts by Region &amp; State</a:t>
            </a:r>
          </a:p>
        </p:txBody>
      </p:sp>
      <p:sp>
        <p:nvSpPr>
          <p:cNvPr id="8" name="Slide Number Placeholder 3">
            <a:extLst>
              <a:ext uri="{FF2B5EF4-FFF2-40B4-BE49-F238E27FC236}">
                <a16:creationId xmlns:a16="http://schemas.microsoft.com/office/drawing/2014/main" id="{5A31F5E1-0F50-514A-A3E4-BED9B7E691EF}"/>
              </a:ext>
            </a:extLst>
          </p:cNvPr>
          <p:cNvSpPr>
            <a:spLocks noGrp="1"/>
          </p:cNvSpPr>
          <p:nvPr>
            <p:ph type="sldNum" sz="quarter" idx="4"/>
          </p:nvPr>
        </p:nvSpPr>
        <p:spPr>
          <a:prstGeom prst="rect">
            <a:avLst/>
          </a:prstGeom>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61</a:t>
            </a:fld>
            <a:endParaRPr lang="en-US" altLang="en-US" dirty="0">
              <a:solidFill>
                <a:schemeClr val="tx1">
                  <a:lumMod val="50000"/>
                  <a:lumOff val="50000"/>
                </a:schemeClr>
              </a:solidFill>
            </a:endParaRPr>
          </a:p>
        </p:txBody>
      </p:sp>
      <p:graphicFrame>
        <p:nvGraphicFramePr>
          <p:cNvPr id="10" name="Content Placeholder 5">
            <a:extLst>
              <a:ext uri="{FF2B5EF4-FFF2-40B4-BE49-F238E27FC236}">
                <a16:creationId xmlns:a16="http://schemas.microsoft.com/office/drawing/2014/main" id="{BCA045E9-FC11-FE46-8EB0-E846C7CF2811}"/>
              </a:ext>
            </a:extLst>
          </p:cNvPr>
          <p:cNvGraphicFramePr>
            <a:graphicFrameLocks/>
          </p:cNvGraphicFramePr>
          <p:nvPr>
            <p:extLst>
              <p:ext uri="{D42A27DB-BD31-4B8C-83A1-F6EECF244321}">
                <p14:modId xmlns:p14="http://schemas.microsoft.com/office/powerpoint/2010/main" val="2854520373"/>
              </p:ext>
            </p:extLst>
          </p:nvPr>
        </p:nvGraphicFramePr>
        <p:xfrm>
          <a:off x="457200" y="1138238"/>
          <a:ext cx="3657600" cy="4597650"/>
        </p:xfrm>
        <a:graphic>
          <a:graphicData uri="http://schemas.openxmlformats.org/drawingml/2006/table">
            <a:tbl>
              <a:tblPr firstRow="1" bandRow="1">
                <a:tableStyleId>{0E3FDE45-AF77-4B5C-9715-49D594BDF05E}</a:tableStyleId>
              </a:tblPr>
              <a:tblGrid>
                <a:gridCol w="2566566">
                  <a:extLst>
                    <a:ext uri="{9D8B030D-6E8A-4147-A177-3AD203B41FA5}">
                      <a16:colId xmlns:a16="http://schemas.microsoft.com/office/drawing/2014/main" val="4207136266"/>
                    </a:ext>
                  </a:extLst>
                </a:gridCol>
                <a:gridCol w="1091034">
                  <a:extLst>
                    <a:ext uri="{9D8B030D-6E8A-4147-A177-3AD203B41FA5}">
                      <a16:colId xmlns:a16="http://schemas.microsoft.com/office/drawing/2014/main" val="301901756"/>
                    </a:ext>
                  </a:extLst>
                </a:gridCol>
              </a:tblGrid>
              <a:tr h="255425">
                <a:tc>
                  <a:txBody>
                    <a:bodyPr/>
                    <a:lstStyle/>
                    <a:p>
                      <a:pPr marL="0" marR="0">
                        <a:lnSpc>
                          <a:spcPct val="115000"/>
                        </a:lnSpc>
                        <a:spcBef>
                          <a:spcPts val="300"/>
                        </a:spcBef>
                        <a:spcAft>
                          <a:spcPts val="300"/>
                        </a:spcAft>
                      </a:pPr>
                      <a:r>
                        <a:rPr lang="en-US" sz="1200" dirty="0">
                          <a:effectLst/>
                        </a:rPr>
                        <a:t>The Midwest</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R="68580" marT="0" marB="0" anchor="ctr"/>
                </a:tc>
                <a:tc>
                  <a:txBody>
                    <a:bodyPr/>
                    <a:lstStyle/>
                    <a:p>
                      <a:pPr marL="0" marR="0" algn="r">
                        <a:lnSpc>
                          <a:spcPct val="115000"/>
                        </a:lnSpc>
                        <a:spcBef>
                          <a:spcPts val="300"/>
                        </a:spcBef>
                        <a:spcAft>
                          <a:spcPts val="300"/>
                        </a:spcAft>
                      </a:pPr>
                      <a:r>
                        <a:rPr lang="en-US" sz="1200" kern="1200" dirty="0">
                          <a:effectLst/>
                        </a:rPr>
                        <a:t>n =</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3948991959"/>
                  </a:ext>
                </a:extLst>
              </a:tr>
              <a:tr h="255425">
                <a:tc>
                  <a:txBody>
                    <a:bodyPr/>
                    <a:lstStyle/>
                    <a:p>
                      <a:pPr marL="0" marR="0">
                        <a:lnSpc>
                          <a:spcPct val="115000"/>
                        </a:lnSpc>
                        <a:spcBef>
                          <a:spcPts val="300"/>
                        </a:spcBef>
                        <a:spcAft>
                          <a:spcPts val="300"/>
                        </a:spcAft>
                      </a:pPr>
                      <a:r>
                        <a:rPr lang="en-US" sz="1200" b="1" kern="1200" dirty="0">
                          <a:effectLst/>
                        </a:rPr>
                        <a:t>E North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kern="1200" dirty="0">
                          <a:solidFill>
                            <a:srgbClr val="FF0000"/>
                          </a:solidFill>
                          <a:effectLst/>
                        </a:rPr>
                        <a:t> </a:t>
                      </a:r>
                      <a:endParaRPr lang="en-US" sz="1200" dirty="0">
                        <a:solidFill>
                          <a:srgbClr val="FF0000"/>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310689794"/>
                  </a:ext>
                </a:extLst>
              </a:tr>
              <a:tr h="255425">
                <a:tc>
                  <a:txBody>
                    <a:bodyPr/>
                    <a:lstStyle/>
                    <a:p>
                      <a:pPr marL="99695" marR="0">
                        <a:lnSpc>
                          <a:spcPct val="115000"/>
                        </a:lnSpc>
                        <a:spcBef>
                          <a:spcPts val="300"/>
                        </a:spcBef>
                        <a:spcAft>
                          <a:spcPts val="300"/>
                        </a:spcAft>
                      </a:pPr>
                      <a:r>
                        <a:rPr lang="en-US" sz="1200" kern="1200" dirty="0">
                          <a:effectLst/>
                        </a:rPr>
                        <a:t>Illinois</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9,149</a:t>
                      </a:r>
                    </a:p>
                  </a:txBody>
                  <a:tcPr marL="0" marT="0" marB="0" anchor="ctr"/>
                </a:tc>
                <a:extLst>
                  <a:ext uri="{0D108BD9-81ED-4DB2-BD59-A6C34878D82A}">
                    <a16:rowId xmlns:a16="http://schemas.microsoft.com/office/drawing/2014/main" val="4153667163"/>
                  </a:ext>
                </a:extLst>
              </a:tr>
              <a:tr h="255425">
                <a:tc>
                  <a:txBody>
                    <a:bodyPr/>
                    <a:lstStyle/>
                    <a:p>
                      <a:pPr marL="99695" marR="0">
                        <a:lnSpc>
                          <a:spcPct val="115000"/>
                        </a:lnSpc>
                        <a:spcBef>
                          <a:spcPts val="300"/>
                        </a:spcBef>
                        <a:spcAft>
                          <a:spcPts val="300"/>
                        </a:spcAft>
                      </a:pPr>
                      <a:r>
                        <a:rPr lang="en-US" sz="1200" kern="1200" dirty="0">
                          <a:effectLst/>
                        </a:rPr>
                        <a:t>Indiana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1,785</a:t>
                      </a:r>
                    </a:p>
                  </a:txBody>
                  <a:tcPr marL="0" marT="0" marB="0" anchor="ctr"/>
                </a:tc>
                <a:extLst>
                  <a:ext uri="{0D108BD9-81ED-4DB2-BD59-A6C34878D82A}">
                    <a16:rowId xmlns:a16="http://schemas.microsoft.com/office/drawing/2014/main" val="4215541192"/>
                  </a:ext>
                </a:extLst>
              </a:tr>
              <a:tr h="255425">
                <a:tc>
                  <a:txBody>
                    <a:bodyPr/>
                    <a:lstStyle/>
                    <a:p>
                      <a:pPr marL="99695" marR="0">
                        <a:lnSpc>
                          <a:spcPct val="115000"/>
                        </a:lnSpc>
                        <a:spcBef>
                          <a:spcPts val="300"/>
                        </a:spcBef>
                        <a:spcAft>
                          <a:spcPts val="300"/>
                        </a:spcAft>
                      </a:pPr>
                      <a:r>
                        <a:rPr lang="en-US" sz="1200" kern="1200" dirty="0">
                          <a:effectLst/>
                        </a:rPr>
                        <a:t>Michigan</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6,178</a:t>
                      </a:r>
                    </a:p>
                  </a:txBody>
                  <a:tcPr marL="0" marT="0" marB="0" anchor="ctr"/>
                </a:tc>
                <a:extLst>
                  <a:ext uri="{0D108BD9-81ED-4DB2-BD59-A6C34878D82A}">
                    <a16:rowId xmlns:a16="http://schemas.microsoft.com/office/drawing/2014/main" val="3605005816"/>
                  </a:ext>
                </a:extLst>
              </a:tr>
              <a:tr h="255425">
                <a:tc>
                  <a:txBody>
                    <a:bodyPr/>
                    <a:lstStyle/>
                    <a:p>
                      <a:pPr marL="99695" marR="0">
                        <a:lnSpc>
                          <a:spcPct val="115000"/>
                        </a:lnSpc>
                        <a:spcBef>
                          <a:spcPts val="300"/>
                        </a:spcBef>
                        <a:spcAft>
                          <a:spcPts val="300"/>
                        </a:spcAft>
                      </a:pPr>
                      <a:r>
                        <a:rPr lang="en-US" sz="1200" kern="1200" dirty="0">
                          <a:effectLst/>
                        </a:rPr>
                        <a:t>Ohio</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11,457</a:t>
                      </a:r>
                    </a:p>
                  </a:txBody>
                  <a:tcPr marL="0" marT="0" marB="0" anchor="ctr"/>
                </a:tc>
                <a:extLst>
                  <a:ext uri="{0D108BD9-81ED-4DB2-BD59-A6C34878D82A}">
                    <a16:rowId xmlns:a16="http://schemas.microsoft.com/office/drawing/2014/main" val="1250197985"/>
                  </a:ext>
                </a:extLst>
              </a:tr>
              <a:tr h="255425">
                <a:tc>
                  <a:txBody>
                    <a:bodyPr/>
                    <a:lstStyle/>
                    <a:p>
                      <a:pPr marL="99695" marR="0">
                        <a:lnSpc>
                          <a:spcPct val="115000"/>
                        </a:lnSpc>
                        <a:spcBef>
                          <a:spcPts val="300"/>
                        </a:spcBef>
                        <a:spcAft>
                          <a:spcPts val="300"/>
                        </a:spcAft>
                      </a:pPr>
                      <a:r>
                        <a:rPr lang="en-US" sz="1200" kern="1200" dirty="0">
                          <a:effectLst/>
                        </a:rPr>
                        <a:t>Wisconsin</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a:solidFill>
                            <a:srgbClr val="000000"/>
                          </a:solidFill>
                          <a:effectLst/>
                          <a:latin typeface="Arial" panose="020B0604020202020204" pitchFamily="34" charset="0"/>
                        </a:rPr>
                        <a:t>2,294</a:t>
                      </a:r>
                    </a:p>
                  </a:txBody>
                  <a:tcPr marL="0" marT="0" marB="0" anchor="ctr"/>
                </a:tc>
                <a:extLst>
                  <a:ext uri="{0D108BD9-81ED-4DB2-BD59-A6C34878D82A}">
                    <a16:rowId xmlns:a16="http://schemas.microsoft.com/office/drawing/2014/main" val="1051885719"/>
                  </a:ext>
                </a:extLst>
              </a:tr>
              <a:tr h="255425">
                <a:tc>
                  <a:txBody>
                    <a:bodyPr/>
                    <a:lstStyle/>
                    <a:p>
                      <a:pPr marL="213995"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Arial" panose="020B0604020202020204" pitchFamily="34" charset="0"/>
                        </a:rPr>
                        <a:t>30,863</a:t>
                      </a:r>
                    </a:p>
                  </a:txBody>
                  <a:tcPr marL="0" marT="0" marB="0" anchor="ctr"/>
                </a:tc>
                <a:extLst>
                  <a:ext uri="{0D108BD9-81ED-4DB2-BD59-A6C34878D82A}">
                    <a16:rowId xmlns:a16="http://schemas.microsoft.com/office/drawing/2014/main" val="649110153"/>
                  </a:ext>
                </a:extLst>
              </a:tr>
              <a:tr h="255425">
                <a:tc>
                  <a:txBody>
                    <a:bodyPr/>
                    <a:lstStyle/>
                    <a:p>
                      <a:pPr marL="0" marR="0">
                        <a:lnSpc>
                          <a:spcPct val="115000"/>
                        </a:lnSpc>
                        <a:spcBef>
                          <a:spcPts val="300"/>
                        </a:spcBef>
                        <a:spcAft>
                          <a:spcPts val="300"/>
                        </a:spcAft>
                      </a:pPr>
                      <a:r>
                        <a:rPr lang="en-US" sz="1200" b="1" kern="1200" dirty="0">
                          <a:effectLst/>
                        </a:rPr>
                        <a:t>W North Central States</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T="0" marB="0" anchor="ctr"/>
                </a:tc>
                <a:tc>
                  <a:txBody>
                    <a:bodyPr/>
                    <a:lstStyle/>
                    <a:p>
                      <a:pPr marL="0" marR="0" algn="r">
                        <a:lnSpc>
                          <a:spcPct val="115000"/>
                        </a:lnSpc>
                        <a:spcBef>
                          <a:spcPts val="300"/>
                        </a:spcBef>
                        <a:spcAft>
                          <a:spcPts val="300"/>
                        </a:spcAft>
                      </a:pPr>
                      <a:r>
                        <a:rPr lang="en-US" sz="1200" dirty="0">
                          <a:solidFill>
                            <a:schemeClr val="tx1"/>
                          </a:solidFill>
                          <a:effectLst/>
                        </a:rPr>
                        <a:t> </a:t>
                      </a:r>
                      <a:endParaRPr lang="en-US" sz="1200" dirty="0">
                        <a:solidFill>
                          <a:schemeClr val="tx1"/>
                        </a:solidFill>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extLst>
                  <a:ext uri="{0D108BD9-81ED-4DB2-BD59-A6C34878D82A}">
                    <a16:rowId xmlns:a16="http://schemas.microsoft.com/office/drawing/2014/main" val="1947241062"/>
                  </a:ext>
                </a:extLst>
              </a:tr>
              <a:tr h="255425">
                <a:tc>
                  <a:txBody>
                    <a:bodyPr/>
                    <a:lstStyle/>
                    <a:p>
                      <a:pPr marL="99695" marR="0">
                        <a:lnSpc>
                          <a:spcPct val="115000"/>
                        </a:lnSpc>
                        <a:spcBef>
                          <a:spcPts val="300"/>
                        </a:spcBef>
                        <a:spcAft>
                          <a:spcPts val="300"/>
                        </a:spcAft>
                      </a:pPr>
                      <a:r>
                        <a:rPr lang="en-US" sz="1200" kern="1200" dirty="0">
                          <a:effectLst/>
                        </a:rPr>
                        <a:t>Iowa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3,422</a:t>
                      </a:r>
                    </a:p>
                  </a:txBody>
                  <a:tcPr marL="0" marT="0" marB="0" anchor="ctr"/>
                </a:tc>
                <a:extLst>
                  <a:ext uri="{0D108BD9-81ED-4DB2-BD59-A6C34878D82A}">
                    <a16:rowId xmlns:a16="http://schemas.microsoft.com/office/drawing/2014/main" val="606921590"/>
                  </a:ext>
                </a:extLst>
              </a:tr>
              <a:tr h="255425">
                <a:tc>
                  <a:txBody>
                    <a:bodyPr/>
                    <a:lstStyle/>
                    <a:p>
                      <a:pPr marL="99695" marR="0">
                        <a:lnSpc>
                          <a:spcPct val="115000"/>
                        </a:lnSpc>
                        <a:spcBef>
                          <a:spcPts val="300"/>
                        </a:spcBef>
                        <a:spcAft>
                          <a:spcPts val="300"/>
                        </a:spcAft>
                      </a:pPr>
                      <a:r>
                        <a:rPr lang="en-US" sz="1200" kern="1200">
                          <a:effectLst/>
                        </a:rPr>
                        <a:t>Kansas</a:t>
                      </a:r>
                      <a:endParaRPr lang="en-US" sz="120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2,256</a:t>
                      </a:r>
                    </a:p>
                  </a:txBody>
                  <a:tcPr marL="0" marT="0" marB="0" anchor="ctr"/>
                </a:tc>
                <a:extLst>
                  <a:ext uri="{0D108BD9-81ED-4DB2-BD59-A6C34878D82A}">
                    <a16:rowId xmlns:a16="http://schemas.microsoft.com/office/drawing/2014/main" val="3725015332"/>
                  </a:ext>
                </a:extLst>
              </a:tr>
              <a:tr h="255425">
                <a:tc>
                  <a:txBody>
                    <a:bodyPr/>
                    <a:lstStyle/>
                    <a:p>
                      <a:pPr marL="99695" marR="0">
                        <a:lnSpc>
                          <a:spcPct val="115000"/>
                        </a:lnSpc>
                        <a:spcBef>
                          <a:spcPts val="300"/>
                        </a:spcBef>
                        <a:spcAft>
                          <a:spcPts val="300"/>
                        </a:spcAft>
                      </a:pPr>
                      <a:r>
                        <a:rPr lang="en-US" sz="1200" kern="1200" dirty="0">
                          <a:effectLst/>
                        </a:rPr>
                        <a:t>Missouri</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6,688</a:t>
                      </a:r>
                    </a:p>
                  </a:txBody>
                  <a:tcPr marL="0" marT="0" marB="0" anchor="ctr"/>
                </a:tc>
                <a:extLst>
                  <a:ext uri="{0D108BD9-81ED-4DB2-BD59-A6C34878D82A}">
                    <a16:rowId xmlns:a16="http://schemas.microsoft.com/office/drawing/2014/main" val="154059837"/>
                  </a:ext>
                </a:extLst>
              </a:tr>
              <a:tr h="255425">
                <a:tc>
                  <a:txBody>
                    <a:bodyPr/>
                    <a:lstStyle/>
                    <a:p>
                      <a:pPr marL="99695" marR="0">
                        <a:lnSpc>
                          <a:spcPct val="115000"/>
                        </a:lnSpc>
                        <a:spcBef>
                          <a:spcPts val="300"/>
                        </a:spcBef>
                        <a:spcAft>
                          <a:spcPts val="300"/>
                        </a:spcAft>
                      </a:pPr>
                      <a:r>
                        <a:rPr lang="en-US" sz="1200" kern="1200" dirty="0">
                          <a:effectLst/>
                        </a:rPr>
                        <a:t>Minnesota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5,147</a:t>
                      </a:r>
                    </a:p>
                  </a:txBody>
                  <a:tcPr marL="0" marT="0" marB="0" anchor="ctr"/>
                </a:tc>
                <a:extLst>
                  <a:ext uri="{0D108BD9-81ED-4DB2-BD59-A6C34878D82A}">
                    <a16:rowId xmlns:a16="http://schemas.microsoft.com/office/drawing/2014/main" val="3924062311"/>
                  </a:ext>
                </a:extLst>
              </a:tr>
              <a:tr h="255425">
                <a:tc>
                  <a:txBody>
                    <a:bodyPr/>
                    <a:lstStyle/>
                    <a:p>
                      <a:pPr marL="99695" marR="0">
                        <a:lnSpc>
                          <a:spcPct val="115000"/>
                        </a:lnSpc>
                        <a:spcBef>
                          <a:spcPts val="300"/>
                        </a:spcBef>
                        <a:spcAft>
                          <a:spcPts val="300"/>
                        </a:spcAft>
                      </a:pPr>
                      <a:r>
                        <a:rPr lang="en-US" sz="1200" kern="1200" dirty="0">
                          <a:effectLst/>
                        </a:rPr>
                        <a:t>Nebraska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491</a:t>
                      </a:r>
                    </a:p>
                  </a:txBody>
                  <a:tcPr marL="0" marT="0" marB="0" anchor="ctr"/>
                </a:tc>
                <a:extLst>
                  <a:ext uri="{0D108BD9-81ED-4DB2-BD59-A6C34878D82A}">
                    <a16:rowId xmlns:a16="http://schemas.microsoft.com/office/drawing/2014/main" val="2836927877"/>
                  </a:ext>
                </a:extLst>
              </a:tr>
              <a:tr h="255425">
                <a:tc>
                  <a:txBody>
                    <a:bodyPr/>
                    <a:lstStyle/>
                    <a:p>
                      <a:pPr marL="99695" marR="0">
                        <a:lnSpc>
                          <a:spcPct val="115000"/>
                        </a:lnSpc>
                        <a:spcBef>
                          <a:spcPts val="300"/>
                        </a:spcBef>
                        <a:spcAft>
                          <a:spcPts val="300"/>
                        </a:spcAft>
                      </a:pPr>
                      <a:r>
                        <a:rPr lang="en-US" sz="1200" kern="1200" dirty="0">
                          <a:effectLst/>
                        </a:rPr>
                        <a:t>North Dakota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a:t>
                      </a:r>
                    </a:p>
                  </a:txBody>
                  <a:tcPr marL="0" marT="0" marB="0" anchor="ctr"/>
                </a:tc>
                <a:extLst>
                  <a:ext uri="{0D108BD9-81ED-4DB2-BD59-A6C34878D82A}">
                    <a16:rowId xmlns:a16="http://schemas.microsoft.com/office/drawing/2014/main" val="3113192264"/>
                  </a:ext>
                </a:extLst>
              </a:tr>
              <a:tr h="255425">
                <a:tc>
                  <a:txBody>
                    <a:bodyPr/>
                    <a:lstStyle/>
                    <a:p>
                      <a:pPr marL="99695" marR="0">
                        <a:lnSpc>
                          <a:spcPct val="115000"/>
                        </a:lnSpc>
                        <a:spcBef>
                          <a:spcPts val="300"/>
                        </a:spcBef>
                        <a:spcAft>
                          <a:spcPts val="300"/>
                        </a:spcAft>
                      </a:pPr>
                      <a:r>
                        <a:rPr lang="en-US" sz="1200" kern="1200" dirty="0">
                          <a:effectLst/>
                        </a:rPr>
                        <a:t>South Dakota</a:t>
                      </a:r>
                      <a:endParaRPr lang="en-US" sz="1200"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0" i="0" u="none" strike="noStrike" dirty="0">
                          <a:solidFill>
                            <a:srgbClr val="000000"/>
                          </a:solidFill>
                          <a:effectLst/>
                          <a:latin typeface="Arial" panose="020B0604020202020204" pitchFamily="34" charset="0"/>
                        </a:rPr>
                        <a:t>166</a:t>
                      </a:r>
                    </a:p>
                  </a:txBody>
                  <a:tcPr marL="0" marT="0" marB="0" anchor="ctr"/>
                </a:tc>
                <a:extLst>
                  <a:ext uri="{0D108BD9-81ED-4DB2-BD59-A6C34878D82A}">
                    <a16:rowId xmlns:a16="http://schemas.microsoft.com/office/drawing/2014/main" val="3676243913"/>
                  </a:ext>
                </a:extLst>
              </a:tr>
              <a:tr h="255425">
                <a:tc>
                  <a:txBody>
                    <a:bodyPr/>
                    <a:lstStyle/>
                    <a:p>
                      <a:pPr marL="0" marR="0" algn="r">
                        <a:lnSpc>
                          <a:spcPct val="115000"/>
                        </a:lnSpc>
                        <a:spcBef>
                          <a:spcPts val="300"/>
                        </a:spcBef>
                        <a:spcAft>
                          <a:spcPts val="300"/>
                        </a:spcAft>
                      </a:pPr>
                      <a:r>
                        <a:rPr lang="en-US" sz="1200" b="1" kern="1200" dirty="0">
                          <a:effectLst/>
                        </a:rPr>
                        <a:t>Sub-Total</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274320" marT="0" marB="0" anchor="ctr"/>
                </a:tc>
                <a:tc>
                  <a:txBody>
                    <a:bodyPr/>
                    <a:lstStyle/>
                    <a:p>
                      <a:pPr algn="r" fontAlgn="b"/>
                      <a:r>
                        <a:rPr lang="en-US" sz="1200" b="1" i="0" u="none" strike="noStrike" dirty="0">
                          <a:solidFill>
                            <a:srgbClr val="000000"/>
                          </a:solidFill>
                          <a:effectLst/>
                          <a:latin typeface="Arial" panose="020B0604020202020204" pitchFamily="34" charset="0"/>
                        </a:rPr>
                        <a:t>18,171</a:t>
                      </a:r>
                    </a:p>
                  </a:txBody>
                  <a:tcPr marL="0" marT="0" marB="0" anchor="ctr"/>
                </a:tc>
                <a:extLst>
                  <a:ext uri="{0D108BD9-81ED-4DB2-BD59-A6C34878D82A}">
                    <a16:rowId xmlns:a16="http://schemas.microsoft.com/office/drawing/2014/main" val="1262000604"/>
                  </a:ext>
                </a:extLst>
              </a:tr>
              <a:tr h="255425">
                <a:tc>
                  <a:txBody>
                    <a:bodyPr/>
                    <a:lstStyle/>
                    <a:p>
                      <a:pPr marL="0" marR="0" algn="r">
                        <a:lnSpc>
                          <a:spcPct val="115000"/>
                        </a:lnSpc>
                        <a:spcBef>
                          <a:spcPts val="300"/>
                        </a:spcBef>
                        <a:spcAft>
                          <a:spcPts val="300"/>
                        </a:spcAft>
                      </a:pPr>
                      <a:r>
                        <a:rPr lang="en-US" sz="1200" b="1" kern="1200" dirty="0">
                          <a:effectLst/>
                        </a:rPr>
                        <a:t>Total Midwestern Region</a:t>
                      </a:r>
                      <a:endParaRPr lang="en-US" sz="1200" b="1" dirty="0">
                        <a:effectLst/>
                        <a:latin typeface="Arial" panose="020B0604020202020204" pitchFamily="34" charset="0"/>
                        <a:ea typeface="Yu Mincho" panose="02020400000000000000" pitchFamily="18" charset="-128"/>
                        <a:cs typeface="Times New Roman" panose="02020603050405020304" pitchFamily="18" charset="0"/>
                      </a:endParaRPr>
                    </a:p>
                  </a:txBody>
                  <a:tcPr marL="0" marT="0" marB="0" anchor="ctr"/>
                </a:tc>
                <a:tc>
                  <a:txBody>
                    <a:bodyPr/>
                    <a:lstStyle/>
                    <a:p>
                      <a:pPr algn="r" fontAlgn="b"/>
                      <a:r>
                        <a:rPr lang="en-US" sz="1200" b="1" i="0" u="none" strike="noStrike" dirty="0">
                          <a:solidFill>
                            <a:srgbClr val="000000"/>
                          </a:solidFill>
                          <a:effectLst/>
                          <a:latin typeface="Arial" panose="020B0604020202020204" pitchFamily="34" charset="0"/>
                        </a:rPr>
                        <a:t>49,034</a:t>
                      </a:r>
                    </a:p>
                  </a:txBody>
                  <a:tcPr marL="0" marT="0" marB="0" anchor="ctr"/>
                </a:tc>
                <a:extLst>
                  <a:ext uri="{0D108BD9-81ED-4DB2-BD59-A6C34878D82A}">
                    <a16:rowId xmlns:a16="http://schemas.microsoft.com/office/drawing/2014/main" val="3857070985"/>
                  </a:ext>
                </a:extLst>
              </a:tr>
            </a:tbl>
          </a:graphicData>
        </a:graphic>
      </p:graphicFrame>
      <p:sp>
        <p:nvSpPr>
          <p:cNvPr id="9" name="TextBox 8">
            <a:extLst>
              <a:ext uri="{FF2B5EF4-FFF2-40B4-BE49-F238E27FC236}">
                <a16:creationId xmlns:a16="http://schemas.microsoft.com/office/drawing/2014/main" id="{871466D1-AD78-094D-AE1A-A0AA07A69772}"/>
              </a:ext>
            </a:extLst>
          </p:cNvPr>
          <p:cNvSpPr txBox="1"/>
          <p:nvPr/>
        </p:nvSpPr>
        <p:spPr>
          <a:xfrm>
            <a:off x="6755907" y="6483092"/>
            <a:ext cx="1831131" cy="261610"/>
          </a:xfrm>
          <a:prstGeom prst="rect">
            <a:avLst/>
          </a:prstGeom>
          <a:noFill/>
        </p:spPr>
        <p:txBody>
          <a:bodyPr wrap="square" rtlCol="0">
            <a:spAutoFit/>
          </a:bodyPr>
          <a:lstStyle/>
          <a:p>
            <a:pPr algn="r"/>
            <a:r>
              <a:rPr lang="en-US" sz="1100" i="1" dirty="0">
                <a:solidFill>
                  <a:schemeClr val="bg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Return to Appendix Index</a:t>
            </a:r>
            <a:endParaRPr lang="en-US"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482185"/>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7F626478-9D3C-524C-8214-9E6F2A6526E1}"/>
              </a:ext>
            </a:extLst>
          </p:cNvPr>
          <p:cNvSpPr txBox="1">
            <a:spLocks/>
          </p:cNvSpPr>
          <p:nvPr/>
        </p:nvSpPr>
        <p:spPr>
          <a:xfrm>
            <a:off x="4366517" y="1138687"/>
            <a:ext cx="4320285" cy="5055529"/>
          </a:xfrm>
          <a:prstGeom prst="rect">
            <a:avLst/>
          </a:prstGeom>
        </p:spPr>
        <p:txBody>
          <a:bodyPr>
            <a:noAutofit/>
          </a:bodyPr>
          <a:lstStyle>
            <a:lvl1pPr algn="l" rtl="0" eaLnBrk="1" fontAlgn="base" hangingPunct="1">
              <a:spcBef>
                <a:spcPts val="1800"/>
              </a:spcBef>
              <a:spcAft>
                <a:spcPts val="0"/>
              </a:spcAft>
              <a:defRPr kern="1200">
                <a:solidFill>
                  <a:schemeClr val="tx1"/>
                </a:solidFill>
                <a:latin typeface="+mn-lt"/>
                <a:ea typeface="+mn-ea"/>
                <a:cs typeface="+mn-cs"/>
                <a:sym typeface="Arial Bold" panose="020B0704020202020204" pitchFamily="34" charset="0"/>
              </a:defRPr>
            </a:lvl1pPr>
            <a:lvl2pPr marL="515938" indent="-238125" algn="l" rtl="0" eaLnBrk="1" fontAlgn="base" hangingPunct="1">
              <a:spcBef>
                <a:spcPts val="1200"/>
              </a:spcBef>
              <a:spcAft>
                <a:spcPts val="0"/>
              </a:spcAft>
              <a:buClr>
                <a:srgbClr val="000000"/>
              </a:buClr>
              <a:buSzPct val="100000"/>
              <a:buFont typeface="Arial" panose="020B0604020202020204" pitchFamily="34" charset="0"/>
              <a:buChar char="•"/>
              <a:tabLst/>
              <a:defRPr sz="1800" kern="1200">
                <a:solidFill>
                  <a:schemeClr val="tx1"/>
                </a:solidFill>
                <a:latin typeface="Arial" panose="020B0604020202020204" pitchFamily="34" charset="0"/>
                <a:ea typeface="Heiti SC Light" charset="0"/>
                <a:cs typeface="Heiti SC Light" charset="0"/>
                <a:sym typeface="Arial" panose="020B0604020202020204" pitchFamily="34" charset="0"/>
              </a:defRPr>
            </a:lvl2pPr>
            <a:lvl3pPr marL="862013" indent="-177800" algn="l" rtl="0" eaLnBrk="1" fontAlgn="base" hangingPunct="1">
              <a:spcBef>
                <a:spcPts val="800"/>
              </a:spcBef>
              <a:spcAft>
                <a:spcPts val="0"/>
              </a:spcAft>
              <a:buClr>
                <a:srgbClr val="000000"/>
              </a:buClr>
              <a:buSzPct val="100000"/>
              <a:buFont typeface="Wingdings" pitchFamily="2" charset="2"/>
              <a:buChar char="§"/>
              <a:tabLst/>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3pPr>
            <a:lvl4pPr marL="1200150" indent="-179388" algn="l" rtl="0" eaLnBrk="1" fontAlgn="base" hangingPunct="1">
              <a:spcBef>
                <a:spcPts val="600"/>
              </a:spcBef>
              <a:spcAft>
                <a:spcPts val="0"/>
              </a:spcAft>
              <a:buClr>
                <a:srgbClr val="000000"/>
              </a:buClr>
              <a:buSzPct val="100000"/>
              <a:buFont typeface="Courier New" panose="02070309020205020404" pitchFamily="49" charset="0"/>
              <a:buChar char="o"/>
              <a:tabLst/>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4pPr>
            <a:lvl5pPr marL="1666875" indent="-238125" algn="l" rtl="0" eaLnBrk="1" fontAlgn="base" hangingPunct="1">
              <a:spcBef>
                <a:spcPts val="300"/>
              </a:spcBef>
              <a:spcAft>
                <a:spcPts val="0"/>
              </a:spcAft>
              <a:buClr>
                <a:srgbClr val="000000"/>
              </a:buClr>
              <a:buSzPct val="100000"/>
              <a:buFont typeface="Arial" panose="020B0604020202020204" pitchFamily="34" charset="0"/>
              <a:buChar char="»"/>
              <a:tabLst/>
              <a:defRPr sz="1600" kern="1200">
                <a:solidFill>
                  <a:schemeClr val="tx1"/>
                </a:solidFill>
                <a:latin typeface="Arial" panose="020B0604020202020204" pitchFamily="34" charset="0"/>
                <a:ea typeface="Heiti SC Light" charset="0"/>
                <a:cs typeface="Heiti SC Light" charset="0"/>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700"/>
              </a:spcBef>
            </a:pPr>
            <a:r>
              <a:rPr lang="en-US" sz="1600" b="1" dirty="0">
                <a:solidFill>
                  <a:srgbClr val="6656A0"/>
                </a:solidFill>
              </a:rPr>
              <a:t>Intercepts</a:t>
            </a:r>
            <a:endParaRPr lang="en-US" sz="1200" b="1" dirty="0">
              <a:solidFill>
                <a:srgbClr val="6656A0"/>
              </a:solidFill>
            </a:endParaRPr>
          </a:p>
          <a:p>
            <a:pPr>
              <a:spcBef>
                <a:spcPts val="900"/>
              </a:spcBef>
            </a:pPr>
            <a:r>
              <a:rPr lang="en-US" sz="1200" b="1" dirty="0"/>
              <a:t>College/ University: </a:t>
            </a:r>
            <a:r>
              <a:rPr lang="en-US" sz="1200" dirty="0"/>
              <a:t>Any non-sport activation on a college campus or event specifically targeting a college community.</a:t>
            </a:r>
          </a:p>
          <a:p>
            <a:pPr>
              <a:spcBef>
                <a:spcPts val="900"/>
              </a:spcBef>
            </a:pPr>
            <a:r>
              <a:rPr lang="en-US" sz="1200" b="1" dirty="0"/>
              <a:t>Commuter Station: </a:t>
            </a:r>
            <a:r>
              <a:rPr lang="en-US" sz="1200" dirty="0"/>
              <a:t>Train/ rail station, airport, bus station, Park-n-Ride, or other commuter station/ hub. A commuter station is different than street intercepts in that commuter stations typically have a footprint.</a:t>
            </a:r>
          </a:p>
          <a:p>
            <a:pPr>
              <a:spcBef>
                <a:spcPts val="900"/>
              </a:spcBef>
            </a:pPr>
            <a:r>
              <a:rPr lang="en-US" sz="1200" b="1" dirty="0"/>
              <a:t>Office Park: </a:t>
            </a:r>
            <a:r>
              <a:rPr lang="en-US" sz="1200" dirty="0"/>
              <a:t>Business center, corporate headquarters, or business offices, business/ building square.</a:t>
            </a:r>
          </a:p>
          <a:p>
            <a:pPr>
              <a:spcBef>
                <a:spcPts val="900"/>
              </a:spcBef>
            </a:pPr>
            <a:r>
              <a:rPr lang="en-US" sz="1200" b="1" dirty="0"/>
              <a:t>Retail: </a:t>
            </a:r>
            <a:r>
              <a:rPr lang="en-US" sz="1200" dirty="0"/>
              <a:t>Any parking lot or in-store activation including malls and farmers markets (excluding any alcohol beverage activations).</a:t>
            </a:r>
          </a:p>
          <a:p>
            <a:pPr>
              <a:spcBef>
                <a:spcPts val="900"/>
              </a:spcBef>
            </a:pPr>
            <a:r>
              <a:rPr lang="en-US" sz="1200" b="1" dirty="0"/>
              <a:t>Street Intercepts: </a:t>
            </a:r>
            <a:r>
              <a:rPr lang="en-US" sz="1200" dirty="0"/>
              <a:t>Opportunistic, non-permitted, guerilla activation without a defined activation footprint.</a:t>
            </a:r>
          </a:p>
          <a:p>
            <a:pPr>
              <a:spcBef>
                <a:spcPts val="1300"/>
              </a:spcBef>
            </a:pPr>
            <a:r>
              <a:rPr lang="en-US" sz="1600" b="1" dirty="0">
                <a:solidFill>
                  <a:srgbClr val="6656A0"/>
                </a:solidFill>
              </a:rPr>
              <a:t>Nightlife</a:t>
            </a:r>
            <a:endParaRPr lang="en-US" sz="1200" b="1" dirty="0">
              <a:solidFill>
                <a:srgbClr val="6656A0"/>
              </a:solidFill>
            </a:endParaRPr>
          </a:p>
          <a:p>
            <a:pPr>
              <a:spcBef>
                <a:spcPts val="900"/>
              </a:spcBef>
            </a:pPr>
            <a:r>
              <a:rPr lang="en-US" sz="1200" b="1" dirty="0"/>
              <a:t>On Premise: </a:t>
            </a:r>
            <a:r>
              <a:rPr lang="en-US" sz="1200" dirty="0"/>
              <a:t>Any account (i.e., bar, restaurant, etc.) where alcohol is sold for consumption onsite.</a:t>
            </a:r>
          </a:p>
          <a:p>
            <a:pPr>
              <a:spcBef>
                <a:spcPts val="900"/>
              </a:spcBef>
            </a:pPr>
            <a:r>
              <a:rPr lang="en-US" sz="1200" b="1" dirty="0"/>
              <a:t>Off Premise: </a:t>
            </a:r>
            <a:r>
              <a:rPr lang="en-US" sz="1200" dirty="0"/>
              <a:t>Any retail location where alcohol is sold for consumption at home. Can include large and small events that do not otherwise have an “account” designation.</a:t>
            </a:r>
            <a:endParaRPr lang="en-US" sz="1200" dirty="0">
              <a:highlight>
                <a:srgbClr val="FFFF00"/>
              </a:highlight>
            </a:endParaRPr>
          </a:p>
        </p:txBody>
      </p:sp>
      <p:sp>
        <p:nvSpPr>
          <p:cNvPr id="2" name="Content Placeholder 1">
            <a:extLst>
              <a:ext uri="{FF2B5EF4-FFF2-40B4-BE49-F238E27FC236}">
                <a16:creationId xmlns:a16="http://schemas.microsoft.com/office/drawing/2014/main" id="{4FD55BD8-5484-B043-83C6-24C76AD0B2A5}"/>
              </a:ext>
            </a:extLst>
          </p:cNvPr>
          <p:cNvSpPr>
            <a:spLocks noGrp="1"/>
          </p:cNvSpPr>
          <p:nvPr>
            <p:ph idx="1"/>
          </p:nvPr>
        </p:nvSpPr>
        <p:spPr>
          <a:xfrm>
            <a:off x="457199" y="1138687"/>
            <a:ext cx="3765480" cy="5055529"/>
          </a:xfrm>
        </p:spPr>
        <p:txBody>
          <a:bodyPr>
            <a:noAutofit/>
          </a:bodyPr>
          <a:lstStyle/>
          <a:p>
            <a:pPr>
              <a:spcBef>
                <a:spcPts val="700"/>
              </a:spcBef>
            </a:pPr>
            <a:r>
              <a:rPr lang="en-US" sz="1600" b="1" dirty="0">
                <a:solidFill>
                  <a:srgbClr val="6656A0"/>
                </a:solidFill>
              </a:rPr>
              <a:t>Destinations</a:t>
            </a:r>
          </a:p>
          <a:p>
            <a:pPr>
              <a:spcBef>
                <a:spcPts val="900"/>
              </a:spcBef>
            </a:pPr>
            <a:r>
              <a:rPr lang="en-US" sz="1200" b="1" dirty="0"/>
              <a:t>Athletic Event:</a:t>
            </a:r>
            <a:r>
              <a:rPr lang="en-US" sz="1200" dirty="0"/>
              <a:t> Non-professional sports including road races, marathons, and youth sports/ clubs.</a:t>
            </a:r>
          </a:p>
          <a:p>
            <a:pPr>
              <a:spcBef>
                <a:spcPts val="900"/>
              </a:spcBef>
            </a:pPr>
            <a:r>
              <a:rPr lang="en-US" sz="1200" b="1" dirty="0"/>
              <a:t>Community Event: </a:t>
            </a:r>
            <a:r>
              <a:rPr lang="en-US" sz="1200" dirty="0"/>
              <a:t>Local, family centric events and locations such as parks or town squares where a pre-organized festival or event is not otherwise active. Can include permanent locations such as zoos.</a:t>
            </a:r>
          </a:p>
          <a:p>
            <a:pPr>
              <a:spcBef>
                <a:spcPts val="900"/>
              </a:spcBef>
            </a:pPr>
            <a:r>
              <a:rPr lang="en-US" sz="1200" b="1" dirty="0"/>
              <a:t>Concert: </a:t>
            </a:r>
            <a:r>
              <a:rPr lang="en-US" sz="1200" dirty="0"/>
              <a:t>Any musical or arts performance. </a:t>
            </a:r>
          </a:p>
          <a:p>
            <a:pPr>
              <a:spcBef>
                <a:spcPts val="900"/>
              </a:spcBef>
            </a:pPr>
            <a:r>
              <a:rPr lang="en-US" sz="1200" b="1" dirty="0"/>
              <a:t>Convention/ Consumer Show:</a:t>
            </a:r>
            <a:r>
              <a:rPr lang="en-US" sz="1200" dirty="0"/>
              <a:t> A destination event designed to support a gathering of enthusiasts for one thing or another. Includes events such as ComicCon, E3, gaming, motorcycle rally, air show, balloon festival, etc.</a:t>
            </a:r>
          </a:p>
          <a:p>
            <a:pPr>
              <a:spcBef>
                <a:spcPts val="900"/>
              </a:spcBef>
            </a:pPr>
            <a:r>
              <a:rPr lang="en-US" sz="1200" b="1" dirty="0"/>
              <a:t>Fair/ Festival:</a:t>
            </a:r>
            <a:r>
              <a:rPr lang="en-US" sz="1200" dirty="0"/>
              <a:t> Some combination of music, food, carnival, and/ or artist collectives. Typically, an annual occurrence lasting a few days to several weeks. Can include amusement parks. </a:t>
            </a:r>
          </a:p>
          <a:p>
            <a:pPr>
              <a:spcBef>
                <a:spcPts val="900"/>
              </a:spcBef>
            </a:pPr>
            <a:r>
              <a:rPr lang="en-US" sz="1200" b="1" dirty="0"/>
              <a:t>Sporting Event: </a:t>
            </a:r>
            <a:r>
              <a:rPr lang="en-US" sz="1200" dirty="0"/>
              <a:t>College and professional sports including motor sports (e.g., APBA, NHRA, NASCAR, PBR, etc.).</a:t>
            </a:r>
          </a:p>
          <a:p>
            <a:pPr>
              <a:spcBef>
                <a:spcPts val="900"/>
              </a:spcBef>
            </a:pPr>
            <a:r>
              <a:rPr lang="en-US" sz="1200" b="1" dirty="0"/>
              <a:t>Trade Show (B2B): </a:t>
            </a:r>
            <a:r>
              <a:rPr lang="en-US" sz="1200" dirty="0"/>
              <a:t>Business trade show.</a:t>
            </a:r>
          </a:p>
        </p:txBody>
      </p:sp>
      <p:sp>
        <p:nvSpPr>
          <p:cNvPr id="3" name="Title 2">
            <a:extLst>
              <a:ext uri="{FF2B5EF4-FFF2-40B4-BE49-F238E27FC236}">
                <a16:creationId xmlns:a16="http://schemas.microsoft.com/office/drawing/2014/main" id="{2E729B28-FBA9-7B42-A1B3-FC4A7E5A2E28}"/>
              </a:ext>
            </a:extLst>
          </p:cNvPr>
          <p:cNvSpPr>
            <a:spLocks noGrp="1"/>
          </p:cNvSpPr>
          <p:nvPr>
            <p:ph type="title"/>
          </p:nvPr>
        </p:nvSpPr>
        <p:spPr/>
        <p:txBody>
          <a:bodyPr>
            <a:normAutofit/>
          </a:bodyPr>
          <a:lstStyle/>
          <a:p>
            <a:r>
              <a:rPr lang="en-US" sz="1600" i="1" dirty="0"/>
              <a:t>Appendix B: Benchmarking Definitions, Methodology and Analysts’ Notes</a:t>
            </a:r>
            <a:br>
              <a:rPr lang="en-US" sz="1600" dirty="0"/>
            </a:br>
            <a:r>
              <a:rPr lang="en-US" dirty="0"/>
              <a:t>Event Type Definitions</a:t>
            </a:r>
          </a:p>
        </p:txBody>
      </p:sp>
      <p:sp>
        <p:nvSpPr>
          <p:cNvPr id="7" name="Slide Number Placeholder 3">
            <a:extLst>
              <a:ext uri="{FF2B5EF4-FFF2-40B4-BE49-F238E27FC236}">
                <a16:creationId xmlns:a16="http://schemas.microsoft.com/office/drawing/2014/main" id="{2951734E-EF9B-D149-AFB7-4365445A8C25}"/>
              </a:ext>
            </a:extLst>
          </p:cNvPr>
          <p:cNvSpPr>
            <a:spLocks noGrp="1"/>
          </p:cNvSpPr>
          <p:nvPr>
            <p:ph type="sldNum" sz="quarter" idx="4"/>
          </p:nvPr>
        </p:nvSpPr>
        <p:spPr>
          <a:prstGeom prst="rect">
            <a:avLst/>
          </a:prstGeom>
        </p:spPr>
        <p:txBody>
          <a:bodyPr/>
          <a:lstStyle>
            <a:lvl1pPr algn="r">
              <a:defRPr sz="1000">
                <a:latin typeface="Arial" panose="020B0604020202020204" pitchFamily="34" charset="0"/>
                <a:cs typeface="Arial" panose="020B0604020202020204" pitchFamily="34" charset="0"/>
              </a:defRPr>
            </a:lvl1pPr>
          </a:lstStyle>
          <a:p>
            <a:fld id="{9811F8BB-88D0-42D8-BC7D-17E499E45145}" type="slidenum">
              <a:rPr lang="en-US" altLang="en-US" smtClean="0">
                <a:solidFill>
                  <a:schemeClr val="tx1">
                    <a:lumMod val="50000"/>
                    <a:lumOff val="50000"/>
                  </a:schemeClr>
                </a:solidFill>
              </a:rPr>
              <a:pPr/>
              <a:t>62</a:t>
            </a:fld>
            <a:endParaRPr lang="en-US" altLang="en-US" dirty="0">
              <a:solidFill>
                <a:schemeClr val="tx1">
                  <a:lumMod val="50000"/>
                  <a:lumOff val="50000"/>
                </a:schemeClr>
              </a:solidFill>
            </a:endParaRPr>
          </a:p>
        </p:txBody>
      </p:sp>
    </p:spTree>
    <p:extLst>
      <p:ext uri="{BB962C8B-B14F-4D97-AF65-F5344CB8AC3E}">
        <p14:creationId xmlns:p14="http://schemas.microsoft.com/office/powerpoint/2010/main" val="14735692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1496604072"/>
              </p:ext>
            </p:extLst>
          </p:nvPr>
        </p:nvGraphicFramePr>
        <p:xfrm>
          <a:off x="457200" y="1322963"/>
          <a:ext cx="8247061" cy="4166107"/>
        </p:xfrm>
        <a:graphic>
          <a:graphicData uri="http://schemas.openxmlformats.org/drawingml/2006/table">
            <a:tbl>
              <a:tblPr firstRow="1" bandRow="1">
                <a:tableStyleId>{0E3FDE45-AF77-4B5C-9715-49D594BDF05E}</a:tableStyleId>
              </a:tblPr>
              <a:tblGrid>
                <a:gridCol w="8247061">
                  <a:extLst>
                    <a:ext uri="{9D8B030D-6E8A-4147-A177-3AD203B41FA5}">
                      <a16:colId xmlns:a16="http://schemas.microsoft.com/office/drawing/2014/main" val="1083757570"/>
                    </a:ext>
                  </a:extLst>
                </a:gridCol>
              </a:tblGrid>
              <a:tr h="436083">
                <a:tc>
                  <a:txBody>
                    <a:bodyPr/>
                    <a:lstStyle/>
                    <a:p>
                      <a:pPr algn="l" fontAlgn="b">
                        <a:lnSpc>
                          <a:spcPct val="90000"/>
                        </a:lnSpc>
                      </a:pPr>
                      <a:r>
                        <a:rPr lang="en-US" sz="1400" u="none" strike="noStrike" dirty="0">
                          <a:effectLst/>
                        </a:rPr>
                        <a:t>ROI Benchmarks</a:t>
                      </a:r>
                      <a:endParaRPr lang="en-US" sz="1400" b="1" i="0" u="none" strike="noStrike" dirty="0">
                        <a:solidFill>
                          <a:srgbClr val="000000"/>
                        </a:solidFill>
                        <a:effectLst/>
                        <a:latin typeface="+mn-lt"/>
                      </a:endParaRPr>
                    </a:p>
                  </a:txBody>
                  <a:tcPr marL="46681" marR="46681" anchor="ctr"/>
                </a:tc>
                <a:extLst>
                  <a:ext uri="{0D108BD9-81ED-4DB2-BD59-A6C34878D82A}">
                    <a16:rowId xmlns:a16="http://schemas.microsoft.com/office/drawing/2014/main" val="1596922299"/>
                  </a:ext>
                </a:extLst>
              </a:tr>
              <a:tr h="466253">
                <a:tc>
                  <a:txBody>
                    <a:bodyPr/>
                    <a:lstStyle/>
                    <a:p>
                      <a:pPr algn="l" fontAlgn="t"/>
                      <a:r>
                        <a:rPr lang="en-US" sz="1400" u="none" strike="noStrike" dirty="0">
                          <a:effectLst/>
                          <a:hlinkClick r:id="rId3" action="ppaction://hlinksldjump"/>
                        </a:rPr>
                        <a:t>Sample Impression Benchmark Values by Media Channel</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893334007"/>
                  </a:ext>
                </a:extLst>
              </a:tr>
              <a:tr h="466253">
                <a:tc>
                  <a:txBody>
                    <a:bodyPr/>
                    <a:lstStyle/>
                    <a:p>
                      <a:pPr algn="l" fontAlgn="t"/>
                      <a:r>
                        <a:rPr lang="en-US" sz="1400" u="none" strike="noStrike" dirty="0">
                          <a:effectLst/>
                          <a:hlinkClick r:id="rId4" action="ppaction://hlinksldjump"/>
                        </a:rPr>
                        <a:t>Word-of-Mouth Averages: People Told</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880312982"/>
                  </a:ext>
                </a:extLst>
              </a:tr>
              <a:tr h="466253">
                <a:tc>
                  <a:txBody>
                    <a:bodyPr/>
                    <a:lstStyle/>
                    <a:p>
                      <a:pPr algn="l" fontAlgn="t"/>
                      <a:r>
                        <a:rPr lang="en-US" sz="1400" u="none" strike="noStrike" dirty="0">
                          <a:effectLst/>
                          <a:hlinkClick r:id="rId5" action="ppaction://hlinksldjump"/>
                        </a:rPr>
                        <a:t>Sample Experiential Revenue Model</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82853968"/>
                  </a:ext>
                </a:extLst>
              </a:tr>
              <a:tr h="466253">
                <a:tc>
                  <a:txBody>
                    <a:bodyPr/>
                    <a:lstStyle/>
                    <a:p>
                      <a:pPr algn="l" fontAlgn="t"/>
                      <a:r>
                        <a:rPr lang="en-US" sz="1400" u="none" strike="noStrike" dirty="0">
                          <a:effectLst/>
                          <a:hlinkClick r:id="rId6" action="ppaction://hlinksldjump"/>
                        </a:rPr>
                        <a:t>Metrics Required for Experiential ROI Modeling</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194280467"/>
                  </a:ext>
                </a:extLst>
              </a:tr>
              <a:tr h="466253">
                <a:tc>
                  <a:txBody>
                    <a:bodyPr/>
                    <a:lstStyle/>
                    <a:p>
                      <a:pPr algn="l" fontAlgn="t"/>
                      <a:r>
                        <a:rPr lang="en-US" sz="1400" u="none" strike="noStrike" dirty="0">
                          <a:effectLst/>
                          <a:hlinkClick r:id="rId7" action="ppaction://hlinksldjump"/>
                        </a:rPr>
                        <a:t>Derived Return-on-Investment (ROI) Benchmarks</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1012444904"/>
                  </a:ext>
                </a:extLst>
              </a:tr>
              <a:tr h="466253">
                <a:tc>
                  <a:txBody>
                    <a:bodyPr/>
                    <a:lstStyle/>
                    <a:p>
                      <a:pPr algn="l" fontAlgn="t"/>
                      <a:r>
                        <a:rPr lang="en-US" sz="1400" u="none" strike="noStrike" dirty="0">
                          <a:effectLst/>
                          <a:hlinkClick r:id="rId8" action="ppaction://hlinksldjump"/>
                        </a:rPr>
                        <a:t>Derived ROI Variation by Product Price and Event Budget</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3746998909"/>
                  </a:ext>
                </a:extLst>
              </a:tr>
              <a:tr h="466253">
                <a:tc>
                  <a:txBody>
                    <a:bodyPr/>
                    <a:lstStyle/>
                    <a:p>
                      <a:pPr algn="l" fontAlgn="t"/>
                      <a:r>
                        <a:rPr lang="en-US" sz="1400" u="none" strike="noStrike" dirty="0">
                          <a:effectLst/>
                          <a:hlinkClick r:id="rId9" action="ppaction://hlinksldjump"/>
                        </a:rPr>
                        <a:t>Direct ROI Benchmarks Overall</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554176242"/>
                  </a:ext>
                </a:extLst>
              </a:tr>
              <a:tr h="466253">
                <a:tc>
                  <a:txBody>
                    <a:bodyPr/>
                    <a:lstStyle/>
                    <a:p>
                      <a:pPr algn="l" fontAlgn="t"/>
                      <a:r>
                        <a:rPr lang="en-US" sz="1400" u="none" strike="noStrike" dirty="0">
                          <a:effectLst/>
                          <a:hlinkClick r:id="rId10" action="ppaction://hlinksldjump"/>
                        </a:rPr>
                        <a:t>Direct ROI Benchmarks by Nightlife Events</a:t>
                      </a:r>
                      <a:endParaRPr lang="en-US" sz="1400" b="0" i="0" u="none" strike="noStrike" dirty="0">
                        <a:solidFill>
                          <a:srgbClr val="000000"/>
                        </a:solidFill>
                        <a:effectLst/>
                        <a:latin typeface="Arial" panose="020B0604020202020204" pitchFamily="34" charset="0"/>
                      </a:endParaRPr>
                    </a:p>
                  </a:txBody>
                  <a:tcPr marL="46681" marR="46681" anchor="ctr"/>
                </a:tc>
                <a:extLst>
                  <a:ext uri="{0D108BD9-81ED-4DB2-BD59-A6C34878D82A}">
                    <a16:rowId xmlns:a16="http://schemas.microsoft.com/office/drawing/2014/main" val="592284204"/>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sz="1600" i="1" dirty="0"/>
            </a:br>
            <a:r>
              <a:rPr lang="en-US" sz="2000" dirty="0"/>
              <a:t>Index of Tables: ROI Benchmarks</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7</a:t>
            </a:fld>
            <a:endParaRPr lang="en-US" altLang="en-US" dirty="0"/>
          </a:p>
        </p:txBody>
      </p:sp>
      <p:sp>
        <p:nvSpPr>
          <p:cNvPr id="13" name="TextBox 12">
            <a:extLst>
              <a:ext uri="{FF2B5EF4-FFF2-40B4-BE49-F238E27FC236}">
                <a16:creationId xmlns:a16="http://schemas.microsoft.com/office/drawing/2014/main" id="{1410A463-DB32-274B-8722-FE8112746C47}"/>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9525674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E9F351B4-C48C-0F46-8FC2-506F4E430EFB}"/>
              </a:ext>
            </a:extLst>
          </p:cNvPr>
          <p:cNvGraphicFramePr>
            <a:graphicFrameLocks noGrp="1"/>
          </p:cNvGraphicFramePr>
          <p:nvPr>
            <p:ph idx="1"/>
            <p:extLst>
              <p:ext uri="{D42A27DB-BD31-4B8C-83A1-F6EECF244321}">
                <p14:modId xmlns:p14="http://schemas.microsoft.com/office/powerpoint/2010/main" val="2209160595"/>
              </p:ext>
            </p:extLst>
          </p:nvPr>
        </p:nvGraphicFramePr>
        <p:xfrm>
          <a:off x="457200" y="1295254"/>
          <a:ext cx="8247062" cy="4636621"/>
        </p:xfrm>
        <a:graphic>
          <a:graphicData uri="http://schemas.openxmlformats.org/drawingml/2006/table">
            <a:tbl>
              <a:tblPr firstRow="1" bandRow="1">
                <a:tableStyleId>{0E3FDE45-AF77-4B5C-9715-49D594BDF05E}</a:tableStyleId>
              </a:tblPr>
              <a:tblGrid>
                <a:gridCol w="8247062">
                  <a:extLst>
                    <a:ext uri="{9D8B030D-6E8A-4147-A177-3AD203B41FA5}">
                      <a16:colId xmlns:a16="http://schemas.microsoft.com/office/drawing/2014/main" val="1083757570"/>
                    </a:ext>
                  </a:extLst>
                </a:gridCol>
              </a:tblGrid>
              <a:tr h="674791">
                <a:tc>
                  <a:txBody>
                    <a:bodyPr/>
                    <a:lstStyle/>
                    <a:p>
                      <a:pPr algn="l" fontAlgn="b">
                        <a:lnSpc>
                          <a:spcPct val="90000"/>
                        </a:lnSpc>
                      </a:pPr>
                      <a:r>
                        <a:rPr lang="en-US" sz="1400" u="none" strike="noStrike" dirty="0">
                          <a:effectLst/>
                        </a:rPr>
                        <a:t>Full Database Overview</a:t>
                      </a:r>
                      <a:endParaRPr lang="en-US" sz="1400" b="1" i="0" u="none" strike="noStrike" dirty="0">
                        <a:solidFill>
                          <a:srgbClr val="000000"/>
                        </a:solidFill>
                        <a:effectLst/>
                        <a:latin typeface="+mn-lt"/>
                      </a:endParaRPr>
                    </a:p>
                  </a:txBody>
                  <a:tcPr marL="46681" marR="46681" marT="0" marB="0" anchor="ctr"/>
                </a:tc>
                <a:extLst>
                  <a:ext uri="{0D108BD9-81ED-4DB2-BD59-A6C34878D82A}">
                    <a16:rowId xmlns:a16="http://schemas.microsoft.com/office/drawing/2014/main" val="1596922299"/>
                  </a:ext>
                </a:extLst>
              </a:tr>
              <a:tr h="792366">
                <a:tc>
                  <a:txBody>
                    <a:bodyPr/>
                    <a:lstStyle/>
                    <a:p>
                      <a:pPr algn="l" fontAlgn="t"/>
                      <a:r>
                        <a:rPr lang="en-US" sz="1400" u="none" strike="noStrike" dirty="0">
                          <a:effectLst/>
                          <a:hlinkClick r:id="rId3" action="ppaction://hlinksldjump"/>
                        </a:rPr>
                        <a:t>Generation Exit Interview Counts by Gender</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1893334007"/>
                  </a:ext>
                </a:extLst>
              </a:tr>
              <a:tr h="792366">
                <a:tc>
                  <a:txBody>
                    <a:bodyPr/>
                    <a:lstStyle/>
                    <a:p>
                      <a:pPr algn="l" fontAlgn="t"/>
                      <a:r>
                        <a:rPr lang="en-US" sz="1400" u="none" strike="noStrike" dirty="0">
                          <a:effectLst/>
                          <a:hlinkClick r:id="rId4" action="ppaction://hlinksldjump"/>
                        </a:rPr>
                        <a:t>Parental Status Exit Interview Counts by Gender</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1880312982"/>
                  </a:ext>
                </a:extLst>
              </a:tr>
              <a:tr h="792366">
                <a:tc>
                  <a:txBody>
                    <a:bodyPr/>
                    <a:lstStyle/>
                    <a:p>
                      <a:pPr algn="l" fontAlgn="t"/>
                      <a:r>
                        <a:rPr lang="en-US" sz="1400" u="none" strike="noStrike" dirty="0">
                          <a:effectLst/>
                          <a:hlinkClick r:id="rId5" action="ppaction://hlinksldjump"/>
                        </a:rPr>
                        <a:t>Industry and Venue Classification Counts – Nightlife &amp; Industry Category</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82853968"/>
                  </a:ext>
                </a:extLst>
              </a:tr>
              <a:tr h="792366">
                <a:tc>
                  <a:txBody>
                    <a:bodyPr/>
                    <a:lstStyle/>
                    <a:p>
                      <a:pPr algn="l" fontAlgn="t"/>
                      <a:r>
                        <a:rPr lang="en-US" sz="1400" u="none" strike="noStrike" dirty="0">
                          <a:effectLst/>
                          <a:hlinkClick r:id="rId6" action="ppaction://hlinksldjump"/>
                        </a:rPr>
                        <a:t>Consumer Interview Counts by Geographic Region and State – South and West</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4061192702"/>
                  </a:ext>
                </a:extLst>
              </a:tr>
              <a:tr h="792366">
                <a:tc>
                  <a:txBody>
                    <a:bodyPr/>
                    <a:lstStyle/>
                    <a:p>
                      <a:pPr algn="l" fontAlgn="t"/>
                      <a:r>
                        <a:rPr lang="en-US" sz="1400" u="none" strike="noStrike" dirty="0">
                          <a:effectLst/>
                          <a:hlinkClick r:id="rId7" action="ppaction://hlinksldjump"/>
                        </a:rPr>
                        <a:t>Consumer Interview Counts by Geographic Region and State – Midwest and Northeast</a:t>
                      </a:r>
                      <a:endParaRPr lang="en-US" sz="1400" b="0" i="0" u="none" strike="noStrike" dirty="0">
                        <a:solidFill>
                          <a:srgbClr val="000000"/>
                        </a:solidFill>
                        <a:effectLst/>
                        <a:latin typeface="Arial" panose="020B0604020202020204" pitchFamily="34" charset="0"/>
                      </a:endParaRPr>
                    </a:p>
                  </a:txBody>
                  <a:tcPr marL="9725" marR="9725" marT="9525" marB="0" anchor="ctr"/>
                </a:tc>
                <a:extLst>
                  <a:ext uri="{0D108BD9-81ED-4DB2-BD59-A6C34878D82A}">
                    <a16:rowId xmlns:a16="http://schemas.microsoft.com/office/drawing/2014/main" val="712704576"/>
                  </a:ext>
                </a:extLst>
              </a:tr>
            </a:tbl>
          </a:graphicData>
        </a:graphic>
      </p:graphicFrame>
      <p:sp>
        <p:nvSpPr>
          <p:cNvPr id="3" name="Title 2">
            <a:extLst>
              <a:ext uri="{FF2B5EF4-FFF2-40B4-BE49-F238E27FC236}">
                <a16:creationId xmlns:a16="http://schemas.microsoft.com/office/drawing/2014/main" id="{05D1DEB8-9300-484B-B9F4-7F6CF18F22DB}"/>
              </a:ext>
            </a:extLst>
          </p:cNvPr>
          <p:cNvSpPr>
            <a:spLocks noGrp="1"/>
          </p:cNvSpPr>
          <p:nvPr>
            <p:ph type="title"/>
          </p:nvPr>
        </p:nvSpPr>
        <p:spPr/>
        <p:txBody>
          <a:bodyPr>
            <a:normAutofit/>
          </a:bodyPr>
          <a:lstStyle/>
          <a:p>
            <a:r>
              <a:rPr lang="en-US" sz="1600" i="1" dirty="0"/>
              <a:t>Event Marketing Benchmarks</a:t>
            </a:r>
            <a:br>
              <a:rPr lang="en-US" sz="1600" i="1" dirty="0"/>
            </a:br>
            <a:r>
              <a:rPr lang="en-US" sz="2000" dirty="0"/>
              <a:t>Index of Tables: Appendix</a:t>
            </a:r>
            <a:endParaRPr lang="en-US" dirty="0"/>
          </a:p>
        </p:txBody>
      </p:sp>
      <p:sp>
        <p:nvSpPr>
          <p:cNvPr id="4" name="Slide Number Placeholder 3">
            <a:extLst>
              <a:ext uri="{FF2B5EF4-FFF2-40B4-BE49-F238E27FC236}">
                <a16:creationId xmlns:a16="http://schemas.microsoft.com/office/drawing/2014/main" id="{25590F9B-1230-D540-9D79-E7AECBFAE78E}"/>
              </a:ext>
            </a:extLst>
          </p:cNvPr>
          <p:cNvSpPr>
            <a:spLocks noGrp="1"/>
          </p:cNvSpPr>
          <p:nvPr>
            <p:ph type="sldNum" sz="quarter" idx="4"/>
          </p:nvPr>
        </p:nvSpPr>
        <p:spPr/>
        <p:txBody>
          <a:bodyPr/>
          <a:lstStyle/>
          <a:p>
            <a:fld id="{9811F8BB-88D0-42D8-BC7D-17E499E45145}" type="slidenum">
              <a:rPr lang="en-US" altLang="en-US" smtClean="0"/>
              <a:pPr/>
              <a:t>8</a:t>
            </a:fld>
            <a:endParaRPr lang="en-US" altLang="en-US" dirty="0"/>
          </a:p>
        </p:txBody>
      </p:sp>
      <p:sp>
        <p:nvSpPr>
          <p:cNvPr id="13" name="TextBox 12">
            <a:extLst>
              <a:ext uri="{FF2B5EF4-FFF2-40B4-BE49-F238E27FC236}">
                <a16:creationId xmlns:a16="http://schemas.microsoft.com/office/drawing/2014/main" id="{5921CAA8-DF3C-CC46-A437-EBB9F76E3546}"/>
              </a:ext>
            </a:extLst>
          </p:cNvPr>
          <p:cNvSpPr txBox="1"/>
          <p:nvPr/>
        </p:nvSpPr>
        <p:spPr>
          <a:xfrm>
            <a:off x="3687886" y="6497473"/>
            <a:ext cx="4653839" cy="276999"/>
          </a:xfrm>
          <a:prstGeom prst="rect">
            <a:avLst/>
          </a:prstGeom>
          <a:noFill/>
        </p:spPr>
        <p:txBody>
          <a:bodyPr wrap="none" rtlCol="0">
            <a:spAutoFit/>
          </a:bodyPr>
          <a:lstStyle/>
          <a:p>
            <a:r>
              <a:rPr lang="en-US" sz="1200" i="1" dirty="0">
                <a:solidFill>
                  <a:schemeClr val="bg1"/>
                </a:solidFill>
                <a:latin typeface="+mn-lt"/>
              </a:rPr>
              <a:t>In slide show mode, click on any underlined link to go to that page</a:t>
            </a:r>
          </a:p>
        </p:txBody>
      </p:sp>
    </p:spTree>
    <p:extLst>
      <p:ext uri="{BB962C8B-B14F-4D97-AF65-F5344CB8AC3E}">
        <p14:creationId xmlns:p14="http://schemas.microsoft.com/office/powerpoint/2010/main" val="25844281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Event Marketing Benchmarks</a:t>
            </a:r>
          </a:p>
        </p:txBody>
      </p:sp>
      <p:sp>
        <p:nvSpPr>
          <p:cNvPr id="6" name="Text Placeholder 5"/>
          <p:cNvSpPr>
            <a:spLocks noGrp="1"/>
          </p:cNvSpPr>
          <p:nvPr>
            <p:ph type="body" idx="1"/>
          </p:nvPr>
        </p:nvSpPr>
        <p:spPr/>
        <p:txBody>
          <a:bodyPr/>
          <a:lstStyle/>
          <a:p>
            <a:r>
              <a:rPr lang="en-US" dirty="0"/>
              <a:t>Reach: Efficiency and Quality</a:t>
            </a:r>
          </a:p>
        </p:txBody>
      </p:sp>
      <p:sp>
        <p:nvSpPr>
          <p:cNvPr id="3" name="TextBox 2">
            <a:extLst>
              <a:ext uri="{FF2B5EF4-FFF2-40B4-BE49-F238E27FC236}">
                <a16:creationId xmlns:a16="http://schemas.microsoft.com/office/drawing/2014/main" id="{7D9DB5BA-ED82-9E4A-85EC-9CD14377FAE2}"/>
              </a:ext>
            </a:extLst>
          </p:cNvPr>
          <p:cNvSpPr txBox="1"/>
          <p:nvPr/>
        </p:nvSpPr>
        <p:spPr>
          <a:xfrm>
            <a:off x="6050251" y="3755103"/>
            <a:ext cx="3088987" cy="334167"/>
          </a:xfrm>
          <a:prstGeom prst="rect">
            <a:avLst/>
          </a:prstGeom>
          <a:noFill/>
        </p:spPr>
        <p:txBody>
          <a:bodyPr wrap="none" rtlCol="0">
            <a:spAutoFit/>
          </a:bodyPr>
          <a:lstStyle/>
          <a:p>
            <a:pPr algn="r"/>
            <a:r>
              <a:rPr lang="en-US" sz="700" i="1" dirty="0">
                <a:solidFill>
                  <a:schemeClr val="bg1"/>
                </a:solidFill>
                <a:latin typeface="Arial" panose="020B0604020202020204" pitchFamily="34" charset="0"/>
                <a:cs typeface="Arial" panose="020B0604020202020204" pitchFamily="34" charset="0"/>
              </a:rPr>
              <a:t>Photo: Consumer Technology Association</a:t>
            </a:r>
          </a:p>
        </p:txBody>
      </p:sp>
      <p:pic>
        <p:nvPicPr>
          <p:cNvPr id="1026" name="Picture 2" descr="People Walking on Pedestrian Lane during Daytime">
            <a:extLst>
              <a:ext uri="{FF2B5EF4-FFF2-40B4-BE49-F238E27FC236}">
                <a16:creationId xmlns:a16="http://schemas.microsoft.com/office/drawing/2014/main" id="{D1884825-CF6F-434F-BE4A-0AAAB11B70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2721"/>
          <a:stretch/>
        </p:blipFill>
        <p:spPr bwMode="auto">
          <a:xfrm>
            <a:off x="0" y="113211"/>
            <a:ext cx="9144000" cy="39760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01AE417-D46A-47DC-BF87-DC8EDFF0B922}"/>
              </a:ext>
            </a:extLst>
          </p:cNvPr>
          <p:cNvSpPr txBox="1"/>
          <p:nvPr/>
        </p:nvSpPr>
        <p:spPr>
          <a:xfrm>
            <a:off x="6296296" y="3495388"/>
            <a:ext cx="2847703" cy="334167"/>
          </a:xfrm>
          <a:prstGeom prst="rect">
            <a:avLst/>
          </a:prstGeom>
          <a:solidFill>
            <a:schemeClr val="bg1">
              <a:alpha val="70000"/>
            </a:schemeClr>
          </a:solidFill>
        </p:spPr>
        <p:txBody>
          <a:bodyPr wrap="none" rtlCol="0" anchor="ctr">
            <a:noAutofit/>
          </a:bodyPr>
          <a:lstStyle/>
          <a:p>
            <a:pPr algn="l"/>
            <a:r>
              <a:rPr lang="en-US" sz="1000" b="1" dirty="0">
                <a:latin typeface="Arial" panose="020B0604020202020204" pitchFamily="34" charset="0"/>
                <a:cs typeface="Arial" panose="020B0604020202020204" pitchFamily="34" charset="0"/>
              </a:rPr>
              <a:t>Ref:</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Kaique</a:t>
            </a:r>
            <a:r>
              <a:rPr lang="en-US" sz="1000" dirty="0">
                <a:latin typeface="Arial" panose="020B0604020202020204" pitchFamily="34" charset="0"/>
                <a:cs typeface="Arial" panose="020B0604020202020204" pitchFamily="34" charset="0"/>
              </a:rPr>
              <a:t> Rocha; pexels.com/@</a:t>
            </a:r>
            <a:r>
              <a:rPr lang="en-US" sz="1000" dirty="0" err="1">
                <a:latin typeface="Arial" panose="020B0604020202020204" pitchFamily="34" charset="0"/>
                <a:cs typeface="Arial" panose="020B0604020202020204" pitchFamily="34" charset="0"/>
              </a:rPr>
              <a:t>kaiquestr</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1591234"/>
      </p:ext>
    </p:extLst>
  </p:cSld>
  <p:clrMapOvr>
    <a:masterClrMapping/>
  </p:clrMapOvr>
  <p:transition/>
</p:sld>
</file>

<file path=ppt/theme/theme1.xml><?xml version="1.0" encoding="utf-8"?>
<a:theme xmlns:a="http://schemas.openxmlformats.org/drawingml/2006/main" name="Default - 1_Title Slide copy">
  <a:themeElements>
    <a:clrScheme name="Custom 3">
      <a:dk1>
        <a:srgbClr val="000000"/>
      </a:dk1>
      <a:lt1>
        <a:srgbClr val="FFFFFF"/>
      </a:lt1>
      <a:dk2>
        <a:srgbClr val="000000"/>
      </a:dk2>
      <a:lt2>
        <a:srgbClr val="808080"/>
      </a:lt2>
      <a:accent1>
        <a:srgbClr val="796CAF"/>
      </a:accent1>
      <a:accent2>
        <a:srgbClr val="6985BE"/>
      </a:accent2>
      <a:accent3>
        <a:srgbClr val="7FBF4B"/>
      </a:accent3>
      <a:accent4>
        <a:srgbClr val="C7AC3B"/>
      </a:accent4>
      <a:accent5>
        <a:srgbClr val="DC803B"/>
      </a:accent5>
      <a:accent6>
        <a:srgbClr val="E15048"/>
      </a:accent6>
      <a:hlink>
        <a:srgbClr val="424242"/>
      </a:hlink>
      <a:folHlink>
        <a:srgbClr val="42424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66"/>
        </a:solidFill>
        <a:ln w="25400" cap="flat" cmpd="sng" algn="ctr">
          <a:noFill/>
          <a:prstDash val="solid"/>
          <a:round/>
          <a:headEnd type="none" w="med" len="med"/>
          <a:tailEnd type="none" w="med" len="med"/>
        </a:ln>
        <a:effectLst>
          <a:outerShdw blurRad="50800" dist="38100" dir="2700000" algn="tl" rotWithShape="0">
            <a:prstClr val="black">
              <a:alpha val="40000"/>
            </a:prstClr>
          </a:outerShdw>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Heiti SC Light" charset="0"/>
            <a:cs typeface="Heiti SC Light" charset="0"/>
            <a:sym typeface="Gill Sans" charset="0"/>
          </a:defRPr>
        </a:defPPr>
      </a:lstStyle>
    </a:lnDef>
  </a:objectDefaults>
  <a:extraClrSchemeLst>
    <a:extraClrScheme>
      <a:clrScheme name="Default - 1_Title Slid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mplate - 2020 Power Point Deck _012220v0.4.potx" id="{5BCA3DB1-A5E5-604A-876C-A7E78E860F00}" vid="{5C722852-3CC3-CF41-9B72-EDBC9B78738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- 1_Title Slide copy</Template>
  <TotalTime>7197</TotalTime>
  <Pages>0</Pages>
  <Words>6546</Words>
  <Characters>0</Characters>
  <Application>Microsoft Office PowerPoint</Application>
  <PresentationFormat>On-screen Show (4:3)</PresentationFormat>
  <Lines>0</Lines>
  <Paragraphs>2015</Paragraphs>
  <Slides>62</Slides>
  <Notes>59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Arial Bold</vt:lpstr>
      <vt:lpstr>Arial Narrow</vt:lpstr>
      <vt:lpstr>Calibri</vt:lpstr>
      <vt:lpstr>Courier New</vt:lpstr>
      <vt:lpstr>Gill Sans</vt:lpstr>
      <vt:lpstr>Times New Roman</vt:lpstr>
      <vt:lpstr>Wingdings</vt:lpstr>
      <vt:lpstr>Default - 1_Title Slide copy</vt:lpstr>
      <vt:lpstr>Liqueur Sampling: Experiential Marketing Benchmarks (Reach, Impact, and ROI)</vt:lpstr>
      <vt:lpstr>Report Contents</vt:lpstr>
      <vt:lpstr>Event Marketing Benchmarks Index of Tables: Reach Benchmarks</vt:lpstr>
      <vt:lpstr>Event Marketing Benchmarks Index of Tables: Reach Quality Benchmarks</vt:lpstr>
      <vt:lpstr>Event Marketing Benchmarks Index of Tables: Impact Benchmarks</vt:lpstr>
      <vt:lpstr>Event Marketing Benchmarks Index of Tables: Impact Benchmarks (continued)</vt:lpstr>
      <vt:lpstr>Event Marketing Benchmarks Index of Tables: ROI Benchmarks</vt:lpstr>
      <vt:lpstr>Event Marketing Benchmarks Index of Tables: Appendix</vt:lpstr>
      <vt:lpstr>Event Marketing Benchmarks</vt:lpstr>
      <vt:lpstr>Reach: Efficiency  Interactions per Activation Hour</vt:lpstr>
      <vt:lpstr>Reach: Efficiency Interactions per Event Day</vt:lpstr>
      <vt:lpstr>Reach: Efficiency  Cost per Interaction</vt:lpstr>
      <vt:lpstr>Reach: Efficiency Sampling/ Interaction Type</vt:lpstr>
      <vt:lpstr>Reach: Efficiency Interaction Benchmarks for Sampling by Event Size</vt:lpstr>
      <vt:lpstr>Reach: Efficiency Sampling Efficiency Benchmarks by Nightlife Events</vt:lpstr>
      <vt:lpstr>Reach: Efficiency  Cost per Event Day</vt:lpstr>
      <vt:lpstr>Reach: Efficiency Cost per Event Day Benchmarks by Sampling Interaction Type and Event Size</vt:lpstr>
      <vt:lpstr>Reach: Efficiency Cost per Event Day Benchmarks by Nightlife Events</vt:lpstr>
      <vt:lpstr>Reach: Quality  Gender Prevalence Overall</vt:lpstr>
      <vt:lpstr>Reach: Quality Gender Prevalence Benchmarks by Nightlife</vt:lpstr>
      <vt:lpstr>Reach: Quality Age/ Generation Prevalence Overall</vt:lpstr>
      <vt:lpstr>Reach: Quality Age/ Generation Prevalence Benchmarks by Nightlife</vt:lpstr>
      <vt:lpstr>Event Marketing Benchmarks</vt:lpstr>
      <vt:lpstr>Impact: Awareness  Consumer Brand Awareness Overall</vt:lpstr>
      <vt:lpstr>Impact: Awareness Consumer Brand Awareness Benchmarks by Gender</vt:lpstr>
      <vt:lpstr>Impact: Awareness Consumer Brand Awareness Benchmarks by Generation</vt:lpstr>
      <vt:lpstr>Impact: Awareness Consumer Brand Awareness Benchmarks by Nightlife</vt:lpstr>
      <vt:lpstr>Impact: Advocacy Consumer Recommend Intent/ Advocacy Overall</vt:lpstr>
      <vt:lpstr>Impact: Advocacy Consumer Recommend Intent/ Advocacy Benchmarks by Gender</vt:lpstr>
      <vt:lpstr>Impact: Advocacy Consumer Recommend Intent/ Advocacy Benchmarks by Generation</vt:lpstr>
      <vt:lpstr>Impact: Advocacy Consumer Recommend Intent/ Advocacy Benchmarks by Nightlife</vt:lpstr>
      <vt:lpstr>Impact: Loyalty Consumer Purchase Intent Overall</vt:lpstr>
      <vt:lpstr>Impact: Loyalty Consumer Purchase Intent Benchmarks by Gender</vt:lpstr>
      <vt:lpstr>Impact: Loyalty Consumer Purchase Intent Benchmarks by Generation</vt:lpstr>
      <vt:lpstr>Impact: Loyalty Consumer Purchase Intent Benchmarks by Nightlife</vt:lpstr>
      <vt:lpstr>Impact: Loyalty Current Customers/ Buyers Purchase Intent Benchmarks by Gender</vt:lpstr>
      <vt:lpstr>Impact: Loyalty Current Customers/ Buyers Purchase Intent Benchmarks by Generation</vt:lpstr>
      <vt:lpstr>Impact: Loyalty Current Customers/ Buyers Purchase Intent Benchmarks by Nightlife</vt:lpstr>
      <vt:lpstr>Impact: Loyalty Win-Back Consumers Purchase Intent Benchmarks by Gender</vt:lpstr>
      <vt:lpstr>Impact: Loyalty Win-Back Consumers Purchase Intent Benchmarks by Generation</vt:lpstr>
      <vt:lpstr>Impact: Loyalty Win-Back Consumers Purchase Intent Benchmarks by Nightlife</vt:lpstr>
      <vt:lpstr>Impact: Loyalty Newly Educated/ Aware Non-Customer Purchase Intent Benchmarks by Gender</vt:lpstr>
      <vt:lpstr>Impact: Loyalty Newly Educated/ Aware Non-Customer Purchase Intent Benchmarks by Generation</vt:lpstr>
      <vt:lpstr>Impact: Loyalty Newly Educated/ Aware Non-Customer Purchase Intent Benchmarks by Nightlife</vt:lpstr>
      <vt:lpstr>Experiential Marketing Benchmarks</vt:lpstr>
      <vt:lpstr>Return-on-Investment Sample Impression Benchmark Values by Media Channel</vt:lpstr>
      <vt:lpstr>Return-on-Investment Word-of-Mouth Averages: People Told</vt:lpstr>
      <vt:lpstr>Return-on-Investment Sample Experiential Revenue Model</vt:lpstr>
      <vt:lpstr>Return-on-Investment Metrics Required for Experiential ROI Modeling</vt:lpstr>
      <vt:lpstr>Return-on-Investment Derived Return-on-Investment (ROI) Benchmarks</vt:lpstr>
      <vt:lpstr>Return-on-Investment Derived ROI Variation by Product Price and Event Budget</vt:lpstr>
      <vt:lpstr>Return-on-Investment Direct ROI Benchmarks Overall</vt:lpstr>
      <vt:lpstr>Return-on-Investment Direct ROI Benchmarks by Nightlife</vt:lpstr>
      <vt:lpstr>Appendix</vt:lpstr>
      <vt:lpstr>Appendix A: Full Benchmarking Database Profile Generation Exit Interview Counts by Gender</vt:lpstr>
      <vt:lpstr>Appendix A: Full Benchmarking Database Profile  Parental Status Exit Interview Counts by Gender</vt:lpstr>
      <vt:lpstr>Appendix A: Full Benchmarking Database Profile  Industry and Venue Classification Counts</vt:lpstr>
      <vt:lpstr>Appendix A: Full Benchmarking Database Profile  Destination Event Classification Counts</vt:lpstr>
      <vt:lpstr>Appendix A: Full Benchmarking Database Profile  Intercept Event Classification Counts</vt:lpstr>
      <vt:lpstr>Appendix A: Full Benchmarking Database Profile  Consumer Interview Counts by Region &amp; State</vt:lpstr>
      <vt:lpstr>Appendix A: Full Benchmarking Database Profile  Consumer Interview Counts by Region &amp; State</vt:lpstr>
      <vt:lpstr>Appendix B: Benchmarking Definitions, Methodology and Analysts’ Notes Event Type Definitions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PortMA Syndicated Report</dc:title>
  <dc:subject/>
  <dc:creator>Laurie Pocher</dc:creator>
  <cp:keywords/>
  <dc:description/>
  <cp:lastModifiedBy>Joel Soloway</cp:lastModifiedBy>
  <cp:revision>341</cp:revision>
  <cp:lastPrinted>2015-02-06T04:35:06Z</cp:lastPrinted>
  <dcterms:created xsi:type="dcterms:W3CDTF">2019-11-04T15:52:08Z</dcterms:created>
  <dcterms:modified xsi:type="dcterms:W3CDTF">2021-03-24T17:24:25Z</dcterms:modified>
</cp:coreProperties>
</file>